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8" r:id="rId1"/>
  </p:sldMasterIdLst>
  <p:notesMasterIdLst>
    <p:notesMasterId r:id="rId7"/>
  </p:notesMasterIdLst>
  <p:sldIdLst>
    <p:sldId id="290" r:id="rId2"/>
    <p:sldId id="257" r:id="rId3"/>
    <p:sldId id="299" r:id="rId4"/>
    <p:sldId id="320" r:id="rId5"/>
    <p:sldId id="344" r:id="rId6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2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D51ADE6A-740E-44AE-83CC-AE7238B6C88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4A9BC294-FFE2-49D5-8D69-9E1BD2C41BD5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BBFC77FB-9ED0-4EC9-95AA-A1379042E648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28"/>
    <p:restoredTop sz="74976"/>
  </p:normalViewPr>
  <p:slideViewPr>
    <p:cSldViewPr snapToGrid="0">
      <p:cViewPr varScale="1">
        <p:scale>
          <a:sx n="135" d="100"/>
          <a:sy n="135" d="100"/>
        </p:scale>
        <p:origin x="20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99319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P" dirty="0"/>
          </a:p>
        </p:txBody>
      </p:sp>
    </p:spTree>
    <p:extLst>
      <p:ext uri="{BB962C8B-B14F-4D97-AF65-F5344CB8AC3E}">
        <p14:creationId xmlns:p14="http://schemas.microsoft.com/office/powerpoint/2010/main" val="1372691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P" dirty="0"/>
          </a:p>
        </p:txBody>
      </p:sp>
    </p:spTree>
    <p:extLst>
      <p:ext uri="{BB962C8B-B14F-4D97-AF65-F5344CB8AC3E}">
        <p14:creationId xmlns:p14="http://schemas.microsoft.com/office/powerpoint/2010/main" val="3069134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P" dirty="0"/>
          </a:p>
        </p:txBody>
      </p:sp>
    </p:spTree>
    <p:extLst>
      <p:ext uri="{BB962C8B-B14F-4D97-AF65-F5344CB8AC3E}">
        <p14:creationId xmlns:p14="http://schemas.microsoft.com/office/powerpoint/2010/main" val="1702085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P" dirty="0"/>
          </a:p>
        </p:txBody>
      </p:sp>
    </p:spTree>
    <p:extLst>
      <p:ext uri="{BB962C8B-B14F-4D97-AF65-F5344CB8AC3E}">
        <p14:creationId xmlns:p14="http://schemas.microsoft.com/office/powerpoint/2010/main" val="3828317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2/1/23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957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2/1/23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49134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2/1/23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11873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787008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6312-AC00-46C3-AEE1-C5B158050214}" type="datetimeFigureOut">
              <a:rPr lang="en-CA" smtClean="0"/>
              <a:t>2023-02-01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1CA7-520B-4B54-9B99-EDFF994F01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517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2/1/23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70687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2/1/23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23289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2/1/23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83932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2/1/23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985703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2/1/23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7728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2/1/23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90837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2/1/23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57327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2/1/23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403176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5" Type="http://schemas.openxmlformats.org/officeDocument/2006/relationships/hyperlink" Target="https://www.goodfreephotos.com/business-and-technology/people-collaborating-on-a-project.jpg.php" TargetMode="Externa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B8424AB-D56B-4256-866A-5B54DE93C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999C28-AD33-4EB7-A5F1-C06D10A5F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7CBBDD0-4420-4A50-96AB-392F9B97C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65BA403-54B9-4A0B-BC79-028C495C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7552943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9308D9-2B70-45C2-9D9E-801EC1596A78}"/>
              </a:ext>
            </a:extLst>
          </p:cNvPr>
          <p:cNvSpPr txBox="1"/>
          <p:nvPr/>
        </p:nvSpPr>
        <p:spPr>
          <a:xfrm>
            <a:off x="275820" y="1031583"/>
            <a:ext cx="7001301" cy="34582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lIns="91440" tIns="45720" rIns="91440" bIns="45720" numCol="1" spcCol="38100" rtlCol="0" anchor="b">
            <a:normAutofit/>
          </a:bodyPr>
          <a:lstStyle/>
          <a:p>
            <a:pPr algn="ctr"/>
            <a:r>
              <a:rPr kumimoji="0" lang="en-US" sz="5500" b="1" i="0" u="none" strike="noStrike" cap="none" normalizeH="0" dirty="0">
                <a:ln>
                  <a:noFill/>
                </a:ln>
                <a:solidFill>
                  <a:srgbClr val="FFFFFF"/>
                </a:solidFill>
                <a:effectLst/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Arial"/>
              </a:rPr>
              <a:t>January 2023 OPEN+ </a:t>
            </a:r>
            <a:r>
              <a:rPr lang="en-US" sz="4000" b="1" i="0" dirty="0">
                <a:solidFill>
                  <a:srgbClr val="FFFFFF"/>
                </a:solidFill>
                <a:effectLst/>
                <a:latin typeface="Montserrat" pitchFamily="2" charset="77"/>
              </a:rPr>
              <a:t>Setting Goals In Micron Meetings</a:t>
            </a:r>
          </a:p>
        </p:txBody>
      </p:sp>
      <p:pic>
        <p:nvPicPr>
          <p:cNvPr id="12" name="Picture 11" descr="Logo&#10;&#10;Description automatically generated with medium confidence">
            <a:extLst>
              <a:ext uri="{FF2B5EF4-FFF2-40B4-BE49-F238E27FC236}">
                <a16:creationId xmlns:a16="http://schemas.microsoft.com/office/drawing/2014/main" id="{9DD5315D-5FCD-4A2F-835E-71C87FC7D9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574" y="1695799"/>
            <a:ext cx="3458249" cy="3458249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DC8C6883-513A-4FE8-8B55-7AA2A13A9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custDataLst>
      <p:tags r:id="rId1"/>
    </p:custDataLst>
    <p:extLst>
      <p:ext uri="{BB962C8B-B14F-4D97-AF65-F5344CB8AC3E}">
        <p14:creationId xmlns:p14="http://schemas.microsoft.com/office/powerpoint/2010/main" val="105887883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id="{B86EEAC6-011F-4499-ACFF-2FDC742DB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970F14D-B6E6-40EA-96B4-4E18D0CF9D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13A95FF-1A75-49AA-86AE-EED61BD0E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19BBE2-3C39-554C-B307-4E04EF750681}"/>
              </a:ext>
            </a:extLst>
          </p:cNvPr>
          <p:cNvSpPr txBox="1"/>
          <p:nvPr/>
        </p:nvSpPr>
        <p:spPr>
          <a:xfrm>
            <a:off x="274411" y="1137486"/>
            <a:ext cx="4016116" cy="125546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lIns="91440" tIns="45720" rIns="91440" bIns="45720" numCol="1" spcCol="38100" rtlCol="0" anchor="ctr">
            <a:normAutofit/>
          </a:bodyPr>
          <a:lstStyle/>
          <a:p>
            <a:pPr marL="40639" marR="40639" indent="0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sz="3300" spc="-60" dirty="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Arial"/>
              </a:rPr>
              <a:t>OPEN+ </a:t>
            </a:r>
          </a:p>
          <a:p>
            <a:pPr marL="40639" marR="40639" indent="0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3300" b="0" i="0" u="none" strike="noStrike" cap="none" spc="-60" normalizeH="0" dirty="0">
                <a:ln>
                  <a:noFill/>
                </a:ln>
                <a:solidFill>
                  <a:srgbClr val="FFFFFF"/>
                </a:solidFill>
                <a:effectLst/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Arial"/>
              </a:rPr>
              <a:t>Discussion Questions</a:t>
            </a:r>
          </a:p>
          <a:p>
            <a:pPr marL="40639" marR="40639" indent="0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sz="3300" b="0" i="0" u="none" strike="noStrike" cap="none" spc="-60" normalizeH="0" dirty="0">
              <a:ln>
                <a:noFill/>
              </a:ln>
              <a:solidFill>
                <a:srgbClr val="FFFFFF"/>
              </a:solidFill>
              <a:effectLst/>
              <a:uFill>
                <a:solidFill>
                  <a:srgbClr val="000000"/>
                </a:solidFill>
              </a:uFill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65" name="What's the secret behind good presentations?"/>
          <p:cNvSpPr txBox="1"/>
          <p:nvPr/>
        </p:nvSpPr>
        <p:spPr>
          <a:xfrm>
            <a:off x="-13648" y="2132030"/>
            <a:ext cx="4504263" cy="327458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91440" tIns="45720" rIns="91440" bIns="45720" rtlCol="0" anchor="t">
            <a:noAutofit/>
          </a:bodyPr>
          <a:lstStyle/>
          <a:p>
            <a:pPr marL="303529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400" dirty="0">
                <a:solidFill>
                  <a:schemeClr val="bg1"/>
                </a:solidFill>
              </a:rPr>
              <a:t>1) How many goals are appropriate for one meeting?</a:t>
            </a:r>
          </a:p>
          <a:p>
            <a:pPr marL="303529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400" dirty="0">
                <a:solidFill>
                  <a:schemeClr val="bg1"/>
                </a:solidFill>
              </a:rPr>
              <a:t>2) What should each goal include? Why?</a:t>
            </a:r>
          </a:p>
          <a:p>
            <a:pPr marL="303529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400" dirty="0">
                <a:solidFill>
                  <a:schemeClr val="bg1"/>
                </a:solidFill>
              </a:rPr>
              <a:t>3) How can you ensure that goals are met in the meeting?</a:t>
            </a:r>
          </a:p>
          <a:p>
            <a:pPr marL="303529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400" dirty="0">
                <a:solidFill>
                  <a:schemeClr val="bg1"/>
                </a:solidFill>
              </a:rPr>
              <a:t>4) Do you presently set goals, and, if so, how?</a:t>
            </a:r>
          </a:p>
          <a:p>
            <a:pPr marL="760729" indent="-45720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AutoNum type="arabicParenR"/>
            </a:pP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A10B68-E634-1144-8BA6-FE9FE238E3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19356" r="19356"/>
          <a:stretch/>
        </p:blipFill>
        <p:spPr>
          <a:xfrm>
            <a:off x="5137463" y="759599"/>
            <a:ext cx="6193767" cy="53306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AFF8E-F85B-1946-A787-7B0F9D5A0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GBOA Technique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ECFA744-871D-DE3A-1129-9C4724C7940A}"/>
              </a:ext>
            </a:extLst>
          </p:cNvPr>
          <p:cNvSpPr txBox="1">
            <a:spLocks/>
          </p:cNvSpPr>
          <p:nvPr/>
        </p:nvSpPr>
        <p:spPr>
          <a:xfrm>
            <a:off x="3691847" y="333209"/>
            <a:ext cx="7813216" cy="634054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sz="3600" b="1" dirty="0">
                <a:solidFill>
                  <a:schemeClr val="tx1"/>
                </a:solidFill>
              </a:rPr>
              <a:t>GBOA</a:t>
            </a:r>
          </a:p>
          <a:p>
            <a:r>
              <a:rPr lang="en-US" sz="2400" dirty="0">
                <a:solidFill>
                  <a:schemeClr val="tx1"/>
                </a:solidFill>
              </a:rPr>
              <a:t>GBOA stands for Greeting, Background, Objective, Agenda. </a:t>
            </a:r>
          </a:p>
          <a:p>
            <a:r>
              <a:rPr lang="en-US" sz="2400" dirty="0">
                <a:solidFill>
                  <a:schemeClr val="tx1"/>
                </a:solidFill>
              </a:rPr>
              <a:t>It’s a simple technique that can be used to kick off meetings effectively and set clear goals. </a:t>
            </a:r>
          </a:p>
          <a:p>
            <a:r>
              <a:rPr lang="en-US" sz="2400" dirty="0">
                <a:solidFill>
                  <a:schemeClr val="tx1"/>
                </a:solidFill>
              </a:rPr>
              <a:t>G = Greeting (</a:t>
            </a:r>
            <a:r>
              <a:rPr lang="en-US" sz="2400" dirty="0" err="1">
                <a:solidFill>
                  <a:schemeClr val="tx1"/>
                </a:solidFill>
              </a:rPr>
              <a:t>e.g</a:t>
            </a:r>
            <a:r>
              <a:rPr lang="en-US" sz="2400" dirty="0">
                <a:solidFill>
                  <a:schemeClr val="tx1"/>
                </a:solidFill>
              </a:rPr>
              <a:t>…….)</a:t>
            </a:r>
          </a:p>
          <a:p>
            <a:r>
              <a:rPr lang="en-US" sz="2400" dirty="0">
                <a:solidFill>
                  <a:schemeClr val="tx1"/>
                </a:solidFill>
              </a:rPr>
              <a:t>B = Background (</a:t>
            </a:r>
            <a:r>
              <a:rPr lang="en-US" sz="2400" dirty="0" err="1">
                <a:solidFill>
                  <a:schemeClr val="tx1"/>
                </a:solidFill>
              </a:rPr>
              <a:t>e.g</a:t>
            </a:r>
            <a:r>
              <a:rPr lang="en-US" sz="2400" dirty="0">
                <a:solidFill>
                  <a:schemeClr val="tx1"/>
                </a:solidFill>
              </a:rPr>
              <a:t>….)</a:t>
            </a:r>
          </a:p>
          <a:p>
            <a:r>
              <a:rPr lang="en-US" sz="2400" dirty="0">
                <a:solidFill>
                  <a:schemeClr val="tx1"/>
                </a:solidFill>
              </a:rPr>
              <a:t>O = Objective (</a:t>
            </a:r>
            <a:r>
              <a:rPr lang="en-US" sz="2400" dirty="0" err="1">
                <a:solidFill>
                  <a:schemeClr val="tx1"/>
                </a:solidFill>
              </a:rPr>
              <a:t>e.g</a:t>
            </a:r>
            <a:r>
              <a:rPr lang="en-US" sz="2400" dirty="0">
                <a:solidFill>
                  <a:schemeClr val="tx1"/>
                </a:solidFill>
              </a:rPr>
              <a:t>…)</a:t>
            </a:r>
          </a:p>
          <a:p>
            <a:r>
              <a:rPr lang="en-US" sz="2400" dirty="0">
                <a:solidFill>
                  <a:schemeClr val="tx1"/>
                </a:solidFill>
              </a:rPr>
              <a:t>A = Agenda (</a:t>
            </a:r>
            <a:r>
              <a:rPr lang="en-US" sz="2400" dirty="0" err="1">
                <a:solidFill>
                  <a:schemeClr val="tx1"/>
                </a:solidFill>
              </a:rPr>
              <a:t>e.g</a:t>
            </a:r>
            <a:r>
              <a:rPr lang="en-US" sz="2400" dirty="0">
                <a:solidFill>
                  <a:schemeClr val="tx1"/>
                </a:solidFill>
              </a:rPr>
              <a:t>…)</a:t>
            </a:r>
          </a:p>
          <a:p>
            <a:r>
              <a:rPr lang="en-US" sz="2400" dirty="0">
                <a:solidFill>
                  <a:schemeClr val="tx1"/>
                </a:solidFill>
              </a:rPr>
              <a:t>Which part seems most important to you? Why?</a:t>
            </a:r>
          </a:p>
          <a:p>
            <a:r>
              <a:rPr lang="en-US" sz="2400" dirty="0">
                <a:solidFill>
                  <a:schemeClr val="tx1"/>
                </a:solidFill>
              </a:rPr>
              <a:t>Setting a clear objective is vital.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X In this meeting we should try to brainstorm some ways to solve the issue.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O So, today, </a:t>
            </a:r>
            <a:r>
              <a:rPr lang="en-US" sz="2400" b="1" dirty="0">
                <a:solidFill>
                  <a:schemeClr val="tx1"/>
                </a:solidFill>
              </a:rPr>
              <a:t>our aim </a:t>
            </a:r>
            <a:r>
              <a:rPr lang="en-US" sz="2400" dirty="0">
                <a:solidFill>
                  <a:schemeClr val="tx1"/>
                </a:solidFill>
              </a:rPr>
              <a:t>is to </a:t>
            </a:r>
            <a:r>
              <a:rPr lang="en-US" sz="2400" b="1" dirty="0">
                <a:solidFill>
                  <a:schemeClr val="tx1"/>
                </a:solidFill>
              </a:rPr>
              <a:t>find</a:t>
            </a:r>
            <a:r>
              <a:rPr lang="en-US" sz="2400" dirty="0">
                <a:solidFill>
                  <a:schemeClr val="tx1"/>
                </a:solidFill>
              </a:rPr>
              <a:t> the </a:t>
            </a:r>
            <a:r>
              <a:rPr lang="en-US" sz="2400" b="1" dirty="0">
                <a:solidFill>
                  <a:schemeClr val="tx1"/>
                </a:solidFill>
              </a:rPr>
              <a:t>most</a:t>
            </a:r>
            <a:r>
              <a:rPr lang="en-US" sz="2400" dirty="0">
                <a:solidFill>
                  <a:schemeClr val="tx1"/>
                </a:solidFill>
              </a:rPr>
              <a:t> cost-effective solution to our hiring issue in FAB-15.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232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AFF8E-F85B-1946-A787-7B0F9D5A0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GBOA Creation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6D9DB8-F245-E7BA-AD4E-C8D82D373DCC}"/>
              </a:ext>
            </a:extLst>
          </p:cNvPr>
          <p:cNvSpPr txBox="1">
            <a:spLocks/>
          </p:cNvSpPr>
          <p:nvPr/>
        </p:nvSpPr>
        <p:spPr>
          <a:xfrm>
            <a:off x="3869268" y="864108"/>
            <a:ext cx="7686462" cy="512064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endParaRPr lang="en-JP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EC59D45-4F67-DC6A-4EF8-DC128E237A84}"/>
              </a:ext>
            </a:extLst>
          </p:cNvPr>
          <p:cNvSpPr txBox="1">
            <a:spLocks/>
          </p:cNvSpPr>
          <p:nvPr/>
        </p:nvSpPr>
        <p:spPr>
          <a:xfrm>
            <a:off x="3691847" y="333210"/>
            <a:ext cx="7772273" cy="6182436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sz="3600" b="1" dirty="0">
                <a:solidFill>
                  <a:schemeClr val="tx1"/>
                </a:solidFill>
              </a:rPr>
              <a:t>Creating Effective GBOAs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Think of a meeting you recently joined or will  join soon. </a:t>
            </a:r>
          </a:p>
          <a:p>
            <a:r>
              <a:rPr lang="en-US" sz="2400" dirty="0">
                <a:solidFill>
                  <a:schemeClr val="tx1"/>
                </a:solidFill>
              </a:rPr>
              <a:t>Use the next 2 minutes to create a GBOA for this meeting. </a:t>
            </a:r>
          </a:p>
          <a:p>
            <a:r>
              <a:rPr lang="en-US" sz="2400" dirty="0">
                <a:solidFill>
                  <a:schemeClr val="tx1"/>
                </a:solidFill>
              </a:rPr>
              <a:t>Aim to create an effective objective, too.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GBOA Examples: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871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22325-9ABE-CB4F-9064-7EBE88190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Strategies &amp; Workshop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B51BB-474F-1F4B-B955-61C734E1A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1847" y="333210"/>
            <a:ext cx="7772273" cy="61824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JP" sz="3600" b="1" dirty="0">
                <a:solidFill>
                  <a:schemeClr val="tx1"/>
                </a:solidFill>
              </a:rPr>
              <a:t>Key points</a:t>
            </a:r>
            <a:endParaRPr lang="en-JP" sz="3600" dirty="0">
              <a:solidFill>
                <a:schemeClr val="tx1"/>
              </a:solidFill>
            </a:endParaRPr>
          </a:p>
          <a:p>
            <a:pPr marL="514350" indent="-514350">
              <a:buAutoNum type="arabicParenR"/>
            </a:pPr>
            <a:r>
              <a:rPr lang="en-US" sz="2800" dirty="0">
                <a:solidFill>
                  <a:schemeClr val="tx1"/>
                </a:solidFill>
              </a:rPr>
              <a:t>Use GBOA to open meetings and set goals effectively.</a:t>
            </a:r>
          </a:p>
          <a:p>
            <a:pPr marL="742950" indent="-742950">
              <a:buAutoNum type="arabicParenR"/>
            </a:pPr>
            <a:r>
              <a:rPr lang="en-US" sz="2800" dirty="0">
                <a:solidFill>
                  <a:schemeClr val="tx1"/>
                </a:solidFill>
              </a:rPr>
              <a:t>GBOA stands for: Greeting, Background, Objective, Agenda</a:t>
            </a:r>
          </a:p>
          <a:p>
            <a:pPr marL="742950" indent="-742950">
              <a:buAutoNum type="arabicParenR"/>
            </a:pPr>
            <a:r>
              <a:rPr lang="en-US" sz="2800" dirty="0">
                <a:solidFill>
                  <a:schemeClr val="tx1"/>
                </a:solidFill>
              </a:rPr>
              <a:t>Use powerful verbs, such as </a:t>
            </a:r>
            <a:r>
              <a:rPr lang="en-US" sz="2800" b="1" dirty="0">
                <a:solidFill>
                  <a:schemeClr val="tx1"/>
                </a:solidFill>
              </a:rPr>
              <a:t>find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b="1" dirty="0">
                <a:solidFill>
                  <a:schemeClr val="tx1"/>
                </a:solidFill>
              </a:rPr>
              <a:t>decide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b="1" dirty="0">
                <a:solidFill>
                  <a:schemeClr val="tx1"/>
                </a:solidFill>
              </a:rPr>
              <a:t>determine</a:t>
            </a:r>
            <a:r>
              <a:rPr lang="en-US" sz="2800" dirty="0">
                <a:solidFill>
                  <a:schemeClr val="tx1"/>
                </a:solidFill>
              </a:rPr>
              <a:t> and </a:t>
            </a:r>
            <a:r>
              <a:rPr lang="en-US" sz="2800" b="1" dirty="0">
                <a:solidFill>
                  <a:schemeClr val="tx1"/>
                </a:solidFill>
              </a:rPr>
              <a:t>solve</a:t>
            </a:r>
            <a:r>
              <a:rPr lang="en-US" sz="2800" dirty="0">
                <a:solidFill>
                  <a:schemeClr val="tx1"/>
                </a:solidFill>
              </a:rPr>
              <a:t> instead of words like </a:t>
            </a:r>
            <a:r>
              <a:rPr lang="en-US" sz="2800" i="1" dirty="0">
                <a:solidFill>
                  <a:schemeClr val="tx1"/>
                </a:solidFill>
              </a:rPr>
              <a:t>discuss</a:t>
            </a:r>
            <a:r>
              <a:rPr lang="en-US" sz="2800" dirty="0">
                <a:solidFill>
                  <a:schemeClr val="tx1"/>
                </a:solidFill>
              </a:rPr>
              <a:t>/</a:t>
            </a:r>
            <a:r>
              <a:rPr lang="en-US" sz="2800" i="1" dirty="0">
                <a:solidFill>
                  <a:schemeClr val="tx1"/>
                </a:solidFill>
              </a:rPr>
              <a:t>brainstorm</a:t>
            </a:r>
            <a:r>
              <a:rPr lang="en-US" sz="2800" dirty="0">
                <a:solidFill>
                  <a:schemeClr val="tx1"/>
                </a:solidFill>
              </a:rPr>
              <a:t> when creating goals.</a:t>
            </a:r>
            <a:endParaRPr lang="en-JP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83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rame">
  <a:themeElements>
    <a:clrScheme name="Custom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1171B9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{A4FFE511-91EB-314F-9C38-0FC495113C26}tf10001124</Template>
  <TotalTime>8231</TotalTime>
  <Words>274</Words>
  <Application>Microsoft Macintosh PowerPoint</Application>
  <PresentationFormat>Widescreen</PresentationFormat>
  <Paragraphs>30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Corbel</vt:lpstr>
      <vt:lpstr>Lucida Grande</vt:lpstr>
      <vt:lpstr>Montserrat</vt:lpstr>
      <vt:lpstr>Wingdings 2</vt:lpstr>
      <vt:lpstr>Frame</vt:lpstr>
      <vt:lpstr>PowerPoint Presentation</vt:lpstr>
      <vt:lpstr>PowerPoint Presentation</vt:lpstr>
      <vt:lpstr>GBOA Technique </vt:lpstr>
      <vt:lpstr>GBOA Creation</vt:lpstr>
      <vt:lpstr>Strategies &amp; Workshop Takeaways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Presentations Part 1  </dc:title>
  <dc:creator>Stephen Daly</dc:creator>
  <cp:lastModifiedBy>Aherne Conor Michael</cp:lastModifiedBy>
  <cp:revision>21</cp:revision>
  <dcterms:modified xsi:type="dcterms:W3CDTF">2023-01-31T23:54:10Z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0D715749-171D-439E-AE18-642C474130A8</vt:lpwstr>
  </property>
  <property fmtid="{D5CDD505-2E9C-101B-9397-08002B2CF9AE}" pid="3" name="ArticulatePath">
    <vt:lpwstr>New Presentation Workshop [7976]</vt:lpwstr>
  </property>
</Properties>
</file>