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68" r:id="rId1"/>
  </p:sldMasterIdLst>
  <p:notesMasterIdLst>
    <p:notesMasterId r:id="rId8"/>
  </p:notesMasterIdLst>
  <p:sldIdLst>
    <p:sldId id="290" r:id="rId2"/>
    <p:sldId id="257" r:id="rId3"/>
    <p:sldId id="299" r:id="rId4"/>
    <p:sldId id="320" r:id="rId5"/>
    <p:sldId id="345" r:id="rId6"/>
    <p:sldId id="344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72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D51ADE6A-740E-44AE-83CC-AE7238B6C88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4A9BC294-FFE2-49D5-8D69-9E1BD2C41BD5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BBFC77FB-9ED0-4EC9-95AA-A1379042E648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28"/>
    <p:restoredTop sz="74966"/>
  </p:normalViewPr>
  <p:slideViewPr>
    <p:cSldViewPr snapToGrid="0">
      <p:cViewPr varScale="1">
        <p:scale>
          <a:sx n="94" d="100"/>
          <a:sy n="94" d="100"/>
        </p:scale>
        <p:origin x="22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99319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</p:spTree>
    <p:extLst>
      <p:ext uri="{BB962C8B-B14F-4D97-AF65-F5344CB8AC3E}">
        <p14:creationId xmlns:p14="http://schemas.microsoft.com/office/powerpoint/2010/main" val="1372691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</p:spTree>
    <p:extLst>
      <p:ext uri="{BB962C8B-B14F-4D97-AF65-F5344CB8AC3E}">
        <p14:creationId xmlns:p14="http://schemas.microsoft.com/office/powerpoint/2010/main" val="3069134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</p:spTree>
    <p:extLst>
      <p:ext uri="{BB962C8B-B14F-4D97-AF65-F5344CB8AC3E}">
        <p14:creationId xmlns:p14="http://schemas.microsoft.com/office/powerpoint/2010/main" val="538755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828317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11/28/22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7957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11/28/22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491343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11/28/22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11873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87008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56312-AC00-46C3-AEE1-C5B158050214}" type="datetimeFigureOut">
              <a:rPr lang="en-CA" smtClean="0"/>
              <a:t>2022-11-28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1CA7-520B-4B54-9B99-EDFF994F01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517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11/28/22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706874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11/28/22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23289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11/28/22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283932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11/28/22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985703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11/28/22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577285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11/28/22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908377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11/28/22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573278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11/28/22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4031761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hyperlink" Target="https://albuquerque.score.org/workshops-sessions" TargetMode="Externa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7CBBDD0-4420-4A50-96AB-392F9B97C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65BA403-54B9-4A0B-BC79-028C495C0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7552943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9308D9-2B70-45C2-9D9E-801EC1596A78}"/>
              </a:ext>
            </a:extLst>
          </p:cNvPr>
          <p:cNvSpPr txBox="1"/>
          <p:nvPr/>
        </p:nvSpPr>
        <p:spPr>
          <a:xfrm>
            <a:off x="275820" y="1795155"/>
            <a:ext cx="7001301" cy="34582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lIns="91440" tIns="45720" rIns="91440" bIns="45720" numCol="1" spcCol="38100" rtlCol="0" anchor="b">
            <a:normAutofit/>
          </a:bodyPr>
          <a:lstStyle/>
          <a:p>
            <a:pPr marL="40639" marR="40639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0" lang="en-US" sz="5500" b="1" i="0" u="none" strike="noStrike" cap="none" normalizeH="0" dirty="0">
                <a:ln>
                  <a:noFill/>
                </a:ln>
                <a:solidFill>
                  <a:srgbClr val="FFFFFF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Arial"/>
              </a:rPr>
              <a:t>November OPEN+ </a:t>
            </a:r>
            <a:r>
              <a:rPr lang="en-US" sz="4000" b="1" i="0" dirty="0">
                <a:solidFill>
                  <a:srgbClr val="FFFFFF"/>
                </a:solidFill>
                <a:effectLst/>
                <a:latin typeface="+mj-lt"/>
              </a:rPr>
              <a:t>Handling Q&amp;A Effectively</a:t>
            </a:r>
          </a:p>
          <a:p>
            <a:pPr marL="40639" marR="40639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sz="5500" b="1" i="0" u="none" strike="noStrike" cap="none" normalizeH="0" dirty="0">
              <a:ln>
                <a:noFill/>
              </a:ln>
              <a:solidFill>
                <a:srgbClr val="FFFFFF"/>
              </a:solidFill>
              <a:effectLst/>
              <a:uFill>
                <a:solidFill>
                  <a:srgbClr val="000000"/>
                </a:solidFill>
              </a:uFill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9DD5315D-5FCD-4A2F-835E-71C87FC7D9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74" y="1695799"/>
            <a:ext cx="3458249" cy="3458249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C8C6883-513A-4FE8-8B55-7AA2A13A9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custDataLst>
      <p:tags r:id="rId1"/>
    </p:custDataLst>
    <p:extLst>
      <p:ext uri="{BB962C8B-B14F-4D97-AF65-F5344CB8AC3E}">
        <p14:creationId xmlns:p14="http://schemas.microsoft.com/office/powerpoint/2010/main" val="105887883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>
            <a:extLst>
              <a:ext uri="{FF2B5EF4-FFF2-40B4-BE49-F238E27FC236}">
                <a16:creationId xmlns:a16="http://schemas.microsoft.com/office/drawing/2014/main" id="{B86EEAC6-011F-4499-ACFF-2FDC742DB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6970F14D-B6E6-40EA-96B4-4E18D0CF9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F13A95FF-1A75-49AA-86AE-EED61BD0E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19BBE2-3C39-554C-B307-4E04EF750681}"/>
              </a:ext>
            </a:extLst>
          </p:cNvPr>
          <p:cNvSpPr txBox="1"/>
          <p:nvPr/>
        </p:nvSpPr>
        <p:spPr>
          <a:xfrm>
            <a:off x="274411" y="1137486"/>
            <a:ext cx="4016116" cy="125546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lIns="91440" tIns="45720" rIns="91440" bIns="45720" numCol="1" spcCol="38100" rtlCol="0" anchor="ctr">
            <a:normAutofit/>
          </a:bodyPr>
          <a:lstStyle/>
          <a:p>
            <a:pPr marL="40639" marR="40639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en-US" sz="3300" spc="-60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Arial"/>
              </a:rPr>
              <a:t>OPEN+ </a:t>
            </a:r>
          </a:p>
          <a:p>
            <a:pPr marL="40639" marR="40639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sz="3300" b="0" i="0" u="none" strike="noStrike" cap="none" spc="-60" normalizeH="0" dirty="0">
                <a:ln>
                  <a:noFill/>
                </a:ln>
                <a:solidFill>
                  <a:srgbClr val="FFFFFF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Arial"/>
              </a:rPr>
              <a:t>Discussion Questions</a:t>
            </a:r>
          </a:p>
          <a:p>
            <a:pPr marL="40639" marR="40639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sz="3300" b="0" i="0" u="none" strike="noStrike" cap="none" spc="-60" normalizeH="0" dirty="0">
              <a:ln>
                <a:noFill/>
              </a:ln>
              <a:solidFill>
                <a:srgbClr val="FFFFFF"/>
              </a:solidFill>
              <a:effectLst/>
              <a:uFill>
                <a:solidFill>
                  <a:srgbClr val="000000"/>
                </a:solidFill>
              </a:uFill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65" name="What's the secret behind good presentations?"/>
          <p:cNvSpPr txBox="1"/>
          <p:nvPr/>
        </p:nvSpPr>
        <p:spPr>
          <a:xfrm>
            <a:off x="-13648" y="2132030"/>
            <a:ext cx="4504263" cy="32745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91440" tIns="45720" rIns="91440" bIns="45720" rtlCol="0" anchor="t">
            <a:noAutofit/>
          </a:bodyPr>
          <a:lstStyle/>
          <a:p>
            <a:pPr marL="303529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400" dirty="0">
                <a:solidFill>
                  <a:schemeClr val="bg1"/>
                </a:solidFill>
              </a:rPr>
              <a:t>1) What would you do if you didn’t understand a question (in Japanese or English)? </a:t>
            </a:r>
          </a:p>
          <a:p>
            <a:pPr marL="303529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400" dirty="0">
                <a:solidFill>
                  <a:schemeClr val="bg1"/>
                </a:solidFill>
              </a:rPr>
              <a:t>2) What is considered poor manners in your culture when answering a question (e.g. Simply saying “I have no idea”)</a:t>
            </a:r>
          </a:p>
          <a:p>
            <a:pPr marL="303529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400" dirty="0">
                <a:solidFill>
                  <a:schemeClr val="bg1"/>
                </a:solidFill>
              </a:rPr>
              <a:t>3) What are some techniques we can use to answer questions effectively?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A10B68-E634-1144-8BA6-FE9FE238E3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1308" r="11308"/>
          <a:stretch/>
        </p:blipFill>
        <p:spPr>
          <a:xfrm>
            <a:off x="5137463" y="759599"/>
            <a:ext cx="6193767" cy="53306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AFF8E-F85B-1946-A787-7B0F9D5A0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RAN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ECFA744-871D-DE3A-1129-9C4724C7940A}"/>
              </a:ext>
            </a:extLst>
          </p:cNvPr>
          <p:cNvSpPr txBox="1">
            <a:spLocks/>
          </p:cNvSpPr>
          <p:nvPr/>
        </p:nvSpPr>
        <p:spPr>
          <a:xfrm>
            <a:off x="3691847" y="333209"/>
            <a:ext cx="7813216" cy="634054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sz="3600" b="1" dirty="0">
                <a:solidFill>
                  <a:schemeClr val="tx1"/>
                </a:solidFill>
              </a:rPr>
              <a:t>RAN</a:t>
            </a:r>
          </a:p>
          <a:p>
            <a:r>
              <a:rPr lang="en-US" sz="2400" dirty="0">
                <a:solidFill>
                  <a:schemeClr val="tx1"/>
                </a:solidFill>
              </a:rPr>
              <a:t>RAN is an excellent technique you can use to answer questions in meetings and presentations.</a:t>
            </a:r>
          </a:p>
          <a:p>
            <a:r>
              <a:rPr lang="en-US" sz="2400" dirty="0">
                <a:solidFill>
                  <a:schemeClr val="tx1"/>
                </a:solidFill>
              </a:rPr>
              <a:t>It stands for:</a:t>
            </a:r>
          </a:p>
          <a:p>
            <a:r>
              <a:rPr lang="en-US" sz="2400" dirty="0">
                <a:solidFill>
                  <a:schemeClr val="tx1"/>
                </a:solidFill>
              </a:rPr>
              <a:t>R = </a:t>
            </a:r>
            <a:r>
              <a:rPr lang="en-US" sz="2400" b="1" dirty="0">
                <a:solidFill>
                  <a:schemeClr val="tx1"/>
                </a:solidFill>
              </a:rPr>
              <a:t>R</a:t>
            </a:r>
            <a:r>
              <a:rPr lang="en-US" sz="2400" dirty="0">
                <a:solidFill>
                  <a:schemeClr val="tx1"/>
                </a:solidFill>
              </a:rPr>
              <a:t>epeat the Question</a:t>
            </a:r>
          </a:p>
          <a:p>
            <a:r>
              <a:rPr lang="en-US" sz="2400" dirty="0">
                <a:solidFill>
                  <a:schemeClr val="tx1"/>
                </a:solidFill>
              </a:rPr>
              <a:t>A = </a:t>
            </a:r>
            <a:r>
              <a:rPr lang="en-US" sz="2400" b="1" dirty="0">
                <a:solidFill>
                  <a:schemeClr val="tx1"/>
                </a:solidFill>
              </a:rPr>
              <a:t>A</a:t>
            </a:r>
            <a:r>
              <a:rPr lang="en-US" sz="2400" dirty="0">
                <a:solidFill>
                  <a:schemeClr val="tx1"/>
                </a:solidFill>
              </a:rPr>
              <a:t>nswer the Question</a:t>
            </a:r>
          </a:p>
          <a:p>
            <a:r>
              <a:rPr lang="en-US" sz="2400" dirty="0">
                <a:solidFill>
                  <a:schemeClr val="tx1"/>
                </a:solidFill>
              </a:rPr>
              <a:t>N = (Get) the </a:t>
            </a:r>
            <a:r>
              <a:rPr lang="en-US" sz="2400" b="1" dirty="0">
                <a:solidFill>
                  <a:schemeClr val="tx1"/>
                </a:solidFill>
              </a:rPr>
              <a:t>N</a:t>
            </a:r>
            <a:r>
              <a:rPr lang="en-US" sz="2400" dirty="0">
                <a:solidFill>
                  <a:schemeClr val="tx1"/>
                </a:solidFill>
              </a:rPr>
              <a:t>ext Question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Here’s an example: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A: Conor, could you tell me by when you’ll be able to finish the project?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Conor: Hiroshi, </a:t>
            </a:r>
            <a:r>
              <a:rPr lang="en-US" sz="2400" b="1" dirty="0">
                <a:solidFill>
                  <a:schemeClr val="tx1"/>
                </a:solidFill>
              </a:rPr>
              <a:t>are you asking about</a:t>
            </a:r>
            <a:r>
              <a:rPr lang="en-US" sz="2400" dirty="0">
                <a:solidFill>
                  <a:schemeClr val="tx1"/>
                </a:solidFill>
              </a:rPr>
              <a:t> the deadline of the project?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Hiroshi:  Yes.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Conor:  OK. We should be able to get this done by next Friday morning. </a:t>
            </a:r>
            <a:r>
              <a:rPr lang="en-US" sz="2400" b="1" dirty="0">
                <a:solidFill>
                  <a:schemeClr val="tx1"/>
                </a:solidFill>
              </a:rPr>
              <a:t>Does that answer your question</a:t>
            </a:r>
            <a:r>
              <a:rPr lang="en-US" sz="2400" dirty="0">
                <a:solidFill>
                  <a:schemeClr val="tx1"/>
                </a:solidFill>
              </a:rPr>
              <a:t>?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Hiroshi: Yes it does.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Conor: Great. </a:t>
            </a:r>
            <a:r>
              <a:rPr lang="en-US" sz="2400" b="1" dirty="0">
                <a:solidFill>
                  <a:schemeClr val="tx1"/>
                </a:solidFill>
              </a:rPr>
              <a:t>Next question please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232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AFF8E-F85B-1946-A787-7B0F9D5A0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Deferring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6D9DB8-F245-E7BA-AD4E-C8D82D373DCC}"/>
              </a:ext>
            </a:extLst>
          </p:cNvPr>
          <p:cNvSpPr txBox="1">
            <a:spLocks/>
          </p:cNvSpPr>
          <p:nvPr/>
        </p:nvSpPr>
        <p:spPr>
          <a:xfrm>
            <a:off x="3869268" y="864108"/>
            <a:ext cx="7686462" cy="5120640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endParaRPr lang="en-JP" sz="2400" dirty="0">
              <a:solidFill>
                <a:schemeClr val="tx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EC59D45-4F67-DC6A-4EF8-DC128E237A84}"/>
              </a:ext>
            </a:extLst>
          </p:cNvPr>
          <p:cNvSpPr txBox="1">
            <a:spLocks/>
          </p:cNvSpPr>
          <p:nvPr/>
        </p:nvSpPr>
        <p:spPr>
          <a:xfrm>
            <a:off x="3691847" y="333210"/>
            <a:ext cx="7772273" cy="618243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sz="3600" b="1" dirty="0">
                <a:solidFill>
                  <a:schemeClr val="tx1"/>
                </a:solidFill>
              </a:rPr>
              <a:t>Deferring Difficult Questions</a:t>
            </a:r>
          </a:p>
          <a:p>
            <a:r>
              <a:rPr lang="en-US" sz="2400" dirty="0">
                <a:solidFill>
                  <a:schemeClr val="tx1"/>
                </a:solidFill>
              </a:rPr>
              <a:t>To “defer” means to postpone answering a question until you have more information.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When deferring, make sure you give a specific day/time when you think you can get back to someone. For example: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X  I’m not sure about this, so let me look into it and I’ll get back to you later, Steve.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O I’m not sure about this, so let me look into it today and I’ll get back to you </a:t>
            </a:r>
            <a:r>
              <a:rPr lang="en-US" sz="2400" b="1" dirty="0">
                <a:solidFill>
                  <a:schemeClr val="tx1"/>
                </a:solidFill>
              </a:rPr>
              <a:t>in an email by 17:00 today</a:t>
            </a:r>
            <a:r>
              <a:rPr lang="en-US" sz="2400" dirty="0">
                <a:solidFill>
                  <a:schemeClr val="tx1"/>
                </a:solidFill>
              </a:rPr>
              <a:t>, Steve. Would that be OK? </a:t>
            </a:r>
          </a:p>
          <a:p>
            <a:r>
              <a:rPr lang="en-US" sz="2400" dirty="0">
                <a:solidFill>
                  <a:schemeClr val="tx1"/>
                </a:solidFill>
              </a:rPr>
              <a:t>Try to also avoid direct  statements, such as “I have no idea.” Instead, use one of the following: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I don’t have that information to hand, so…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I’m not 100% sure, so…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871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AFF8E-F85B-1946-A787-7B0F9D5A0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Practice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6D9DB8-F245-E7BA-AD4E-C8D82D373DCC}"/>
              </a:ext>
            </a:extLst>
          </p:cNvPr>
          <p:cNvSpPr txBox="1">
            <a:spLocks/>
          </p:cNvSpPr>
          <p:nvPr/>
        </p:nvSpPr>
        <p:spPr>
          <a:xfrm>
            <a:off x="3869268" y="864108"/>
            <a:ext cx="7686462" cy="5120640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endParaRPr lang="en-JP" sz="2400" dirty="0">
              <a:solidFill>
                <a:schemeClr val="tx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4B4A755-E1DC-C4D8-3999-1386B120ECFE}"/>
              </a:ext>
            </a:extLst>
          </p:cNvPr>
          <p:cNvSpPr txBox="1">
            <a:spLocks/>
          </p:cNvSpPr>
          <p:nvPr/>
        </p:nvSpPr>
        <p:spPr>
          <a:xfrm>
            <a:off x="3691847" y="333210"/>
            <a:ext cx="7772273" cy="618243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sz="3600" b="1" dirty="0">
                <a:solidFill>
                  <a:schemeClr val="tx1"/>
                </a:solidFill>
              </a:rPr>
              <a:t>How would you respond?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Answer one of the following questions using either RAN (if you know the answer) or by deferring the question (if you don’t know the answer)</a:t>
            </a:r>
          </a:p>
          <a:p>
            <a:r>
              <a:rPr lang="en-US" sz="2400" dirty="0">
                <a:solidFill>
                  <a:schemeClr val="tx1"/>
                </a:solidFill>
              </a:rPr>
              <a:t>When did Micron acquire </a:t>
            </a:r>
            <a:r>
              <a:rPr lang="en-US" sz="2400" dirty="0" err="1">
                <a:solidFill>
                  <a:schemeClr val="tx1"/>
                </a:solidFill>
              </a:rPr>
              <a:t>Elpida</a:t>
            </a:r>
            <a:r>
              <a:rPr lang="en-US" sz="2400" dirty="0">
                <a:solidFill>
                  <a:schemeClr val="tx1"/>
                </a:solidFill>
              </a:rPr>
              <a:t>? </a:t>
            </a:r>
          </a:p>
          <a:p>
            <a:r>
              <a:rPr lang="en-US" sz="2400" dirty="0">
                <a:solidFill>
                  <a:schemeClr val="tx1"/>
                </a:solidFill>
              </a:rPr>
              <a:t>How many TMs work at FAB15?</a:t>
            </a:r>
          </a:p>
          <a:p>
            <a:r>
              <a:rPr lang="en-US" sz="2400" dirty="0">
                <a:solidFill>
                  <a:schemeClr val="tx1"/>
                </a:solidFill>
              </a:rPr>
              <a:t>How many employees does Micron have all over the world?</a:t>
            </a:r>
          </a:p>
          <a:p>
            <a:r>
              <a:rPr lang="en-US" sz="2400" dirty="0">
                <a:solidFill>
                  <a:schemeClr val="tx1"/>
                </a:solidFill>
              </a:rPr>
              <a:t>How long does it take for someone to improve their English by 100 TOEIC points?</a:t>
            </a:r>
          </a:p>
          <a:p>
            <a:r>
              <a:rPr lang="en-US" sz="2400" dirty="0">
                <a:solidFill>
                  <a:schemeClr val="tx1"/>
                </a:solidFill>
              </a:rPr>
              <a:t>What are the opening hours of the English Helpdesk?</a:t>
            </a:r>
          </a:p>
          <a:p>
            <a:r>
              <a:rPr lang="en-US" sz="2400" dirty="0">
                <a:solidFill>
                  <a:schemeClr val="tx1"/>
                </a:solidFill>
              </a:rPr>
              <a:t>How many times per month is the OPEN Workshop held?</a:t>
            </a:r>
          </a:p>
          <a:p>
            <a:r>
              <a:rPr lang="en-US" sz="2400" dirty="0">
                <a:solidFill>
                  <a:schemeClr val="tx1"/>
                </a:solidFill>
              </a:rPr>
              <a:t>What is the average temperature of Japan in November?</a:t>
            </a:r>
          </a:p>
          <a:p>
            <a:r>
              <a:rPr lang="en-US" sz="2400" dirty="0">
                <a:solidFill>
                  <a:schemeClr val="tx1"/>
                </a:solidFill>
              </a:rPr>
              <a:t>What is the most popular temple in Kyoto?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878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22325-9ABE-CB4F-9064-7EBE88190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Strategies &amp; Workshop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B51BB-474F-1F4B-B955-61C734E1A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1847" y="333210"/>
            <a:ext cx="7772273" cy="61824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JP" sz="3600" b="1" dirty="0">
                <a:solidFill>
                  <a:schemeClr val="tx1"/>
                </a:solidFill>
              </a:rPr>
              <a:t>Key points</a:t>
            </a:r>
            <a:endParaRPr lang="en-JP" sz="3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1) Use </a:t>
            </a:r>
            <a:r>
              <a:rPr lang="en-US" sz="2800" b="1" dirty="0">
                <a:solidFill>
                  <a:schemeClr val="tx1"/>
                </a:solidFill>
              </a:rPr>
              <a:t>RAN</a:t>
            </a:r>
            <a:r>
              <a:rPr lang="en-US" sz="2800" dirty="0">
                <a:solidFill>
                  <a:schemeClr val="tx1"/>
                </a:solidFill>
              </a:rPr>
              <a:t> in meetings &amp; presentations to confirm questions (this helps build stronger relationships with others and allows you more thinking time).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2) </a:t>
            </a:r>
            <a:r>
              <a:rPr lang="en-US" sz="2800" b="1" dirty="0">
                <a:solidFill>
                  <a:schemeClr val="tx1"/>
                </a:solidFill>
              </a:rPr>
              <a:t>Defer questions by giving a timeline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  <a:endParaRPr lang="en-JP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83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rame">
  <a:themeElements>
    <a:clrScheme name="Custom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1171B9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6E6E9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{A4FFE511-91EB-314F-9C38-0FC495113C26}tf10001124</Template>
  <TotalTime>8171</TotalTime>
  <Words>487</Words>
  <Application>Microsoft Macintosh PowerPoint</Application>
  <PresentationFormat>Widescreen</PresentationFormat>
  <Paragraphs>44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Corbel</vt:lpstr>
      <vt:lpstr>Lucida Grande</vt:lpstr>
      <vt:lpstr>Wingdings 2</vt:lpstr>
      <vt:lpstr>Frame</vt:lpstr>
      <vt:lpstr>PowerPoint Presentation</vt:lpstr>
      <vt:lpstr>PowerPoint Presentation</vt:lpstr>
      <vt:lpstr>RAN</vt:lpstr>
      <vt:lpstr>Deferring</vt:lpstr>
      <vt:lpstr>Practice</vt:lpstr>
      <vt:lpstr>Strategies &amp; Workshop 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Presentations Part 1  </dc:title>
  <dc:creator>Stephen Daly</dc:creator>
  <cp:lastModifiedBy>Aherne Conor Michael</cp:lastModifiedBy>
  <cp:revision>19</cp:revision>
  <dcterms:modified xsi:type="dcterms:W3CDTF">2022-11-27T22:53:53Z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0D715749-171D-439E-AE18-642C474130A8</vt:lpwstr>
  </property>
  <property fmtid="{D5CDD505-2E9C-101B-9397-08002B2CF9AE}" pid="3" name="ArticulatePath">
    <vt:lpwstr>New Presentation Workshop [7976]</vt:lpwstr>
  </property>
</Properties>
</file>