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68" r:id="rId1"/>
  </p:sldMasterIdLst>
  <p:notesMasterIdLst>
    <p:notesMasterId r:id="rId8"/>
  </p:notesMasterIdLst>
  <p:sldIdLst>
    <p:sldId id="290" r:id="rId2"/>
    <p:sldId id="257" r:id="rId3"/>
    <p:sldId id="299" r:id="rId4"/>
    <p:sldId id="320" r:id="rId5"/>
    <p:sldId id="345" r:id="rId6"/>
    <p:sldId id="344" r:id="rId7"/>
  </p:sldIdLst>
  <p:sldSz cx="12192000" cy="6858000"/>
  <p:notesSz cx="6858000" cy="9144000"/>
  <p:custDataLst>
    <p:tags r:id="rId9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72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8F44A2F1-9E1F-4B54-A3A2-5F16C0AD49E2}" styleName="">
    <a:tblBg/>
    <a:wholeTbl>
      <a:tcTxStyle b="off" i="off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28575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Col>
    <a:lastRow>
      <a:tcTxStyle b="off" i="off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28575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lastRow>
    <a:firstRow>
      <a:tcTxStyle b="off" i="off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85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Row>
  </a:tblStyle>
  <a:tblStyle styleId="{D51ADE6A-740E-44AE-83CC-AE7238B6C88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28575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28575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85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Row>
  </a:tblStyle>
  <a:tblStyle styleId="{4A9BC294-FFE2-49D5-8D69-9E1BD2C41BD5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28575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28575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85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Row>
  </a:tblStyle>
  <a:tblStyle styleId="{BBFC77FB-9ED0-4EC9-95AA-A1379042E648}" styleName="">
    <a:tblBg/>
    <a:wholeTbl>
      <a:tcTxStyle b="off" i="off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28575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Col>
    <a:lastRow>
      <a:tcTxStyle b="off" i="off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28575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lastRow>
    <a:firstRow>
      <a:tcTxStyle b="off" i="off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85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Row>
  </a:tblStyle>
  <a:tblStyle styleId="{33BA23B1-9221-436E-865A-0063620EA4FD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997"/>
    <p:restoredTop sz="74966"/>
  </p:normalViewPr>
  <p:slideViewPr>
    <p:cSldViewPr snapToGrid="0">
      <p:cViewPr varScale="1">
        <p:scale>
          <a:sx n="94" d="100"/>
          <a:sy n="94" d="100"/>
        </p:scale>
        <p:origin x="223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7" name="Shape 5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584200" latinLnBrk="0">
      <a:defRPr sz="2200">
        <a:latin typeface="Lucida Grande"/>
        <a:ea typeface="Lucida Grande"/>
        <a:cs typeface="Lucida Grande"/>
        <a:sym typeface="Lucida Grande"/>
      </a:defRPr>
    </a:lvl1pPr>
    <a:lvl2pPr indent="228600" defTabSz="584200" latinLnBrk="0">
      <a:defRPr sz="2200">
        <a:latin typeface="Lucida Grande"/>
        <a:ea typeface="Lucida Grande"/>
        <a:cs typeface="Lucida Grande"/>
        <a:sym typeface="Lucida Grande"/>
      </a:defRPr>
    </a:lvl2pPr>
    <a:lvl3pPr indent="457200" defTabSz="584200" latinLnBrk="0">
      <a:defRPr sz="2200">
        <a:latin typeface="Lucida Grande"/>
        <a:ea typeface="Lucida Grande"/>
        <a:cs typeface="Lucida Grande"/>
        <a:sym typeface="Lucida Grande"/>
      </a:defRPr>
    </a:lvl3pPr>
    <a:lvl4pPr indent="685800" defTabSz="584200" latinLnBrk="0">
      <a:defRPr sz="2200">
        <a:latin typeface="Lucida Grande"/>
        <a:ea typeface="Lucida Grande"/>
        <a:cs typeface="Lucida Grande"/>
        <a:sym typeface="Lucida Grande"/>
      </a:defRPr>
    </a:lvl4pPr>
    <a:lvl5pPr indent="914400" defTabSz="584200" latinLnBrk="0">
      <a:defRPr sz="2200">
        <a:latin typeface="Lucida Grande"/>
        <a:ea typeface="Lucida Grande"/>
        <a:cs typeface="Lucida Grande"/>
        <a:sym typeface="Lucida Grande"/>
      </a:defRPr>
    </a:lvl5pPr>
    <a:lvl6pPr indent="1143000" defTabSz="584200" latinLnBrk="0">
      <a:defRPr sz="2200">
        <a:latin typeface="Lucida Grande"/>
        <a:ea typeface="Lucida Grande"/>
        <a:cs typeface="Lucida Grande"/>
        <a:sym typeface="Lucida Grande"/>
      </a:defRPr>
    </a:lvl6pPr>
    <a:lvl7pPr indent="1371600" defTabSz="584200" latinLnBrk="0">
      <a:defRPr sz="2200">
        <a:latin typeface="Lucida Grande"/>
        <a:ea typeface="Lucida Grande"/>
        <a:cs typeface="Lucida Grande"/>
        <a:sym typeface="Lucida Grande"/>
      </a:defRPr>
    </a:lvl7pPr>
    <a:lvl8pPr indent="1600200" defTabSz="584200" latinLnBrk="0">
      <a:defRPr sz="2200">
        <a:latin typeface="Lucida Grande"/>
        <a:ea typeface="Lucida Grande"/>
        <a:cs typeface="Lucida Grande"/>
        <a:sym typeface="Lucida Grande"/>
      </a:defRPr>
    </a:lvl8pPr>
    <a:lvl9pPr indent="1828800" defTabSz="584200" latinLnBrk="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993199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JP" dirty="0"/>
          </a:p>
        </p:txBody>
      </p:sp>
    </p:spTree>
    <p:extLst>
      <p:ext uri="{BB962C8B-B14F-4D97-AF65-F5344CB8AC3E}">
        <p14:creationId xmlns:p14="http://schemas.microsoft.com/office/powerpoint/2010/main" val="13726912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JP" dirty="0"/>
          </a:p>
        </p:txBody>
      </p:sp>
    </p:spTree>
    <p:extLst>
      <p:ext uri="{BB962C8B-B14F-4D97-AF65-F5344CB8AC3E}">
        <p14:creationId xmlns:p14="http://schemas.microsoft.com/office/powerpoint/2010/main" val="30691347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3828317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F103-BC34-4FE4-A40E-EDDEECFDA5D0}" type="datetimeFigureOut">
              <a:rPr lang="en-US" smtClean="0"/>
              <a:pPr/>
              <a:t>10/26/22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7957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6D93-FCAC-47E0-A2EE-787E62CA814C}" type="datetimeFigureOut">
              <a:rPr lang="en-US" smtClean="0"/>
              <a:t>10/26/22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1491343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79A6-0FD0-4734-A311-86BFCA472E6E}" type="datetimeFigureOut">
              <a:rPr lang="en-US" smtClean="0"/>
              <a:t>10/26/22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1118731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8787008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56312-AC00-46C3-AEE1-C5B158050214}" type="datetimeFigureOut">
              <a:rPr lang="en-CA" smtClean="0"/>
              <a:t>2022-10-26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A1CA7-520B-4B54-9B99-EDFF994F014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8517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smtClean="0"/>
              <a:t>10/26/22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3706874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smtClean="0"/>
              <a:t>10/26/22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2232898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smtClean="0"/>
              <a:t>10/26/22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3283932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smtClean="0"/>
              <a:t>10/26/22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3985703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smtClean="0"/>
              <a:t>10/26/22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2577285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smtClean="0"/>
              <a:t>10/26/22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2908377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10/26/22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3573278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BE451C3-0FF4-47C4-B829-773ADF60F88C}" type="datetimeFigureOut">
              <a:rPr lang="en-US" smtClean="0"/>
              <a:t>10/26/22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86CB4B4D-7CA3-9044-876B-883B54F8677D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4031761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Relationship Id="rId5" Type="http://schemas.openxmlformats.org/officeDocument/2006/relationships/hyperlink" Target="https://www.thoughtco.com/giri-moral-obligation-2028017" TargetMode="Externa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DB8424AB-D56B-4256-866A-5B54DE93C2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C999C28-AD33-4EB7-A5F1-C06D10A5FD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07CBBDD0-4420-4A50-96AB-392F9B97CF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65BA403-54B9-4A0B-BC79-028C495C03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7552943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59308D9-2B70-45C2-9D9E-801EC1596A78}"/>
              </a:ext>
            </a:extLst>
          </p:cNvPr>
          <p:cNvSpPr txBox="1"/>
          <p:nvPr/>
        </p:nvSpPr>
        <p:spPr>
          <a:xfrm>
            <a:off x="275820" y="1795155"/>
            <a:ext cx="7001301" cy="345824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lIns="91440" tIns="45720" rIns="91440" bIns="45720" numCol="1" spcCol="38100" rtlCol="0" anchor="b">
            <a:normAutofit/>
          </a:bodyPr>
          <a:lstStyle/>
          <a:p>
            <a:pPr marL="40639" marR="40639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kumimoji="0" lang="en-US" sz="5500" b="1" i="0" u="none" strike="noStrike" cap="none" normalizeH="0" dirty="0">
                <a:ln>
                  <a:noFill/>
                </a:ln>
                <a:solidFill>
                  <a:srgbClr val="FFFFFF"/>
                </a:solidFill>
                <a:effectLst/>
                <a:uFill>
                  <a:solidFill>
                    <a:srgbClr val="000000"/>
                  </a:solidFill>
                </a:uFill>
                <a:latin typeface="+mj-lt"/>
                <a:ea typeface="+mj-ea"/>
                <a:cs typeface="+mj-cs"/>
                <a:sym typeface="Arial"/>
              </a:rPr>
              <a:t>October OPEN+ </a:t>
            </a:r>
            <a:r>
              <a:rPr lang="en-US" sz="4000" b="1" i="0" dirty="0">
                <a:solidFill>
                  <a:srgbClr val="FFFFFF"/>
                </a:solidFill>
                <a:effectLst/>
                <a:latin typeface="+mj-lt"/>
              </a:rPr>
              <a:t>Overcoming Resistance To Ideas</a:t>
            </a:r>
          </a:p>
          <a:p>
            <a:pPr marL="40639" marR="40639" indent="0" defTabSz="914400" fontAlgn="auto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endParaRPr kumimoji="0" lang="en-US" sz="5500" b="1" i="0" u="none" strike="noStrike" cap="none" normalizeH="0" dirty="0">
              <a:ln>
                <a:noFill/>
              </a:ln>
              <a:solidFill>
                <a:srgbClr val="FFFFFF"/>
              </a:solidFill>
              <a:effectLst/>
              <a:uFill>
                <a:solidFill>
                  <a:srgbClr val="000000"/>
                </a:solidFill>
              </a:uFill>
              <a:latin typeface="+mj-lt"/>
              <a:ea typeface="+mj-ea"/>
              <a:cs typeface="+mj-cs"/>
              <a:sym typeface="Arial"/>
            </a:endParaRPr>
          </a:p>
        </p:txBody>
      </p:sp>
      <p:pic>
        <p:nvPicPr>
          <p:cNvPr id="12" name="Picture 11" descr="Logo&#10;&#10;Description automatically generated with medium confidence">
            <a:extLst>
              <a:ext uri="{FF2B5EF4-FFF2-40B4-BE49-F238E27FC236}">
                <a16:creationId xmlns:a16="http://schemas.microsoft.com/office/drawing/2014/main" id="{9DD5315D-5FCD-4A2F-835E-71C87FC7D9D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7574" y="1695799"/>
            <a:ext cx="3458249" cy="3458249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DC8C6883-513A-4FE8-8B55-7AA2A13A9B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custDataLst>
      <p:tags r:id="rId1"/>
    </p:custDataLst>
    <p:extLst>
      <p:ext uri="{BB962C8B-B14F-4D97-AF65-F5344CB8AC3E}">
        <p14:creationId xmlns:p14="http://schemas.microsoft.com/office/powerpoint/2010/main" val="1058878836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Rectangle 94">
            <a:extLst>
              <a:ext uri="{FF2B5EF4-FFF2-40B4-BE49-F238E27FC236}">
                <a16:creationId xmlns:a16="http://schemas.microsoft.com/office/drawing/2014/main" id="{B86EEAC6-011F-4499-ACFF-2FDC742DB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6970F14D-B6E6-40EA-96B4-4E18D0CF9D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F13A95FF-1A75-49AA-86AE-EED61BD0E4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61999"/>
            <a:ext cx="4642228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19BBE2-3C39-554C-B307-4E04EF750681}"/>
              </a:ext>
            </a:extLst>
          </p:cNvPr>
          <p:cNvSpPr txBox="1"/>
          <p:nvPr/>
        </p:nvSpPr>
        <p:spPr>
          <a:xfrm>
            <a:off x="274411" y="1137486"/>
            <a:ext cx="4016116" cy="125546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lIns="91440" tIns="45720" rIns="91440" bIns="45720" numCol="1" spcCol="38100" rtlCol="0" anchor="ctr">
            <a:normAutofit/>
          </a:bodyPr>
          <a:lstStyle/>
          <a:p>
            <a:pPr marL="40639" marR="40639" indent="0" defTabSz="914400" fontAlgn="auto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lang="en-US" sz="3300" spc="-60" dirty="0">
                <a:solidFill>
                  <a:srgbClr val="FFFFFF"/>
                </a:solidFill>
                <a:uFill>
                  <a:solidFill>
                    <a:srgbClr val="000000"/>
                  </a:solidFill>
                </a:uFill>
                <a:latin typeface="+mj-lt"/>
                <a:ea typeface="+mj-ea"/>
                <a:cs typeface="+mj-cs"/>
                <a:sym typeface="Arial"/>
              </a:rPr>
              <a:t>OPEN+ </a:t>
            </a:r>
          </a:p>
          <a:p>
            <a:pPr marL="40639" marR="40639" indent="0" defTabSz="914400" fontAlgn="auto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kumimoji="0" lang="en-US" sz="3300" b="0" i="0" u="none" strike="noStrike" cap="none" spc="-60" normalizeH="0" dirty="0">
                <a:ln>
                  <a:noFill/>
                </a:ln>
                <a:solidFill>
                  <a:srgbClr val="FFFFFF"/>
                </a:solidFill>
                <a:effectLst/>
                <a:uFill>
                  <a:solidFill>
                    <a:srgbClr val="000000"/>
                  </a:solidFill>
                </a:uFill>
                <a:latin typeface="+mj-lt"/>
                <a:ea typeface="+mj-ea"/>
                <a:cs typeface="+mj-cs"/>
                <a:sym typeface="Arial"/>
              </a:rPr>
              <a:t>Discussion Questions</a:t>
            </a:r>
          </a:p>
          <a:p>
            <a:pPr marL="40639" marR="40639" indent="0" defTabSz="914400" fontAlgn="auto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endParaRPr kumimoji="0" lang="en-US" sz="3300" b="0" i="0" u="none" strike="noStrike" cap="none" spc="-60" normalizeH="0" dirty="0">
              <a:ln>
                <a:noFill/>
              </a:ln>
              <a:solidFill>
                <a:srgbClr val="FFFFFF"/>
              </a:solidFill>
              <a:effectLst/>
              <a:uFill>
                <a:solidFill>
                  <a:srgbClr val="000000"/>
                </a:solidFill>
              </a:uFill>
              <a:latin typeface="+mj-lt"/>
              <a:ea typeface="+mj-ea"/>
              <a:cs typeface="+mj-cs"/>
              <a:sym typeface="Arial"/>
            </a:endParaRPr>
          </a:p>
        </p:txBody>
      </p:sp>
      <p:sp>
        <p:nvSpPr>
          <p:cNvPr id="65" name="What's the secret behind good presentations?"/>
          <p:cNvSpPr txBox="1"/>
          <p:nvPr/>
        </p:nvSpPr>
        <p:spPr>
          <a:xfrm>
            <a:off x="-13648" y="2132030"/>
            <a:ext cx="4504263" cy="3274586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vert="horz" lIns="91440" tIns="45720" rIns="91440" bIns="45720" rtlCol="0" anchor="t">
            <a:noAutofit/>
          </a:bodyPr>
          <a:lstStyle/>
          <a:p>
            <a:pPr marL="303529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2400" dirty="0">
                <a:solidFill>
                  <a:schemeClr val="bg1"/>
                </a:solidFill>
              </a:rPr>
              <a:t>1) In what situations (work/personal) do you normally encounter resistance? </a:t>
            </a:r>
          </a:p>
          <a:p>
            <a:pPr marL="303529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2400" dirty="0">
                <a:solidFill>
                  <a:schemeClr val="bg1"/>
                </a:solidFill>
              </a:rPr>
              <a:t>2) How do you normally respond to this resistance or what techniques can you use to persuade someone of your idea?</a:t>
            </a:r>
          </a:p>
          <a:p>
            <a:pPr marL="303529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2400" dirty="0">
                <a:solidFill>
                  <a:schemeClr val="bg1"/>
                </a:solidFill>
              </a:rPr>
              <a:t>3) What do you think is essential to know when someone is resistance to your idea?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AA10B68-E634-1144-8BA6-FE9FE238E39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rcRect l="11269" r="11269"/>
          <a:stretch/>
        </p:blipFill>
        <p:spPr>
          <a:xfrm>
            <a:off x="5137463" y="759599"/>
            <a:ext cx="6193767" cy="533065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AFF8E-F85B-1946-A787-7B0F9D5A02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Calibrated Questions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ECFA744-871D-DE3A-1129-9C4724C7940A}"/>
              </a:ext>
            </a:extLst>
          </p:cNvPr>
          <p:cNvSpPr txBox="1">
            <a:spLocks/>
          </p:cNvSpPr>
          <p:nvPr/>
        </p:nvSpPr>
        <p:spPr>
          <a:xfrm>
            <a:off x="3691847" y="333210"/>
            <a:ext cx="7772273" cy="6182436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itchFamily="18" charset="2"/>
              <a:buNone/>
            </a:pPr>
            <a:r>
              <a:rPr lang="en-US" sz="3600" b="1" dirty="0">
                <a:solidFill>
                  <a:schemeClr val="tx1"/>
                </a:solidFill>
              </a:rPr>
              <a:t>Calibrate your questions!</a:t>
            </a:r>
          </a:p>
          <a:p>
            <a:r>
              <a:rPr lang="en-US" sz="2400" dirty="0">
                <a:solidFill>
                  <a:schemeClr val="tx1"/>
                </a:solidFill>
              </a:rPr>
              <a:t>A calibrated question is one that begins with “how” or “what.” </a:t>
            </a:r>
          </a:p>
          <a:p>
            <a:r>
              <a:rPr lang="en-US" sz="2400" dirty="0">
                <a:solidFill>
                  <a:schemeClr val="tx1"/>
                </a:solidFill>
              </a:rPr>
              <a:t>These types of questions require that the other party (your colleague etc.) stop to think about the issue.</a:t>
            </a:r>
          </a:p>
          <a:p>
            <a:r>
              <a:rPr lang="en-US" sz="2400" dirty="0">
                <a:solidFill>
                  <a:schemeClr val="tx1"/>
                </a:solidFill>
              </a:rPr>
              <a:t>Your counterpart won’t be able to provide a one-word answer to a question like this: </a:t>
            </a:r>
            <a:r>
              <a:rPr lang="en-US" sz="2400" b="1" dirty="0">
                <a:solidFill>
                  <a:schemeClr val="tx1"/>
                </a:solidFill>
              </a:rPr>
              <a:t>How are we supposed to do that?</a:t>
            </a:r>
          </a:p>
          <a:p>
            <a:pPr marL="0" indent="0">
              <a:buNone/>
            </a:pPr>
            <a:endParaRPr lang="en-US" sz="24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3 Calibrated Questions You Can Use in Most Situations</a:t>
            </a:r>
          </a:p>
          <a:p>
            <a:pPr marL="0" indent="0">
              <a:buNone/>
            </a:pPr>
            <a:endParaRPr lang="en-US" sz="2400" b="1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What makes you ask?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How does this fit?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How do we know everyone agrees to this solution?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72320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AFF8E-F85B-1946-A787-7B0F9D5A02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Active Listening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6D9DB8-F245-E7BA-AD4E-C8D82D373DCC}"/>
              </a:ext>
            </a:extLst>
          </p:cNvPr>
          <p:cNvSpPr txBox="1">
            <a:spLocks/>
          </p:cNvSpPr>
          <p:nvPr/>
        </p:nvSpPr>
        <p:spPr>
          <a:xfrm>
            <a:off x="3869268" y="864108"/>
            <a:ext cx="7686462" cy="5120640"/>
          </a:xfrm>
          <a:prstGeom prst="rect">
            <a:avLst/>
          </a:prstGeom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itchFamily="18" charset="2"/>
              <a:buNone/>
            </a:pPr>
            <a:endParaRPr lang="en-JP" sz="2400" dirty="0">
              <a:solidFill>
                <a:schemeClr val="tx1"/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EC59D45-4F67-DC6A-4EF8-DC128E237A84}"/>
              </a:ext>
            </a:extLst>
          </p:cNvPr>
          <p:cNvSpPr txBox="1">
            <a:spLocks/>
          </p:cNvSpPr>
          <p:nvPr/>
        </p:nvSpPr>
        <p:spPr>
          <a:xfrm>
            <a:off x="3691847" y="333210"/>
            <a:ext cx="7772273" cy="6182436"/>
          </a:xfrm>
          <a:prstGeom prst="rect">
            <a:avLst/>
          </a:prstGeom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itchFamily="18" charset="2"/>
              <a:buNone/>
            </a:pPr>
            <a:r>
              <a:rPr lang="en-US" sz="3600" b="1" dirty="0">
                <a:solidFill>
                  <a:schemeClr val="tx1"/>
                </a:solidFill>
              </a:rPr>
              <a:t>Supercharge your listening!</a:t>
            </a:r>
          </a:p>
          <a:p>
            <a:r>
              <a:rPr lang="en-US" sz="2400" dirty="0">
                <a:solidFill>
                  <a:schemeClr val="tx1"/>
                </a:solidFill>
              </a:rPr>
              <a:t>Want to engage your counterpart and turn resistance into productive conversation?</a:t>
            </a:r>
          </a:p>
          <a:p>
            <a:r>
              <a:rPr lang="en-US" sz="2400" dirty="0">
                <a:solidFill>
                  <a:schemeClr val="tx1"/>
                </a:solidFill>
              </a:rPr>
              <a:t>Use active listening techniques!</a:t>
            </a:r>
          </a:p>
          <a:p>
            <a:r>
              <a:rPr lang="en-US" sz="2400" dirty="0">
                <a:solidFill>
                  <a:schemeClr val="tx1"/>
                </a:solidFill>
              </a:rPr>
              <a:t>These techniques will help you shape negative feedback/resistance into a constructive dialogue. 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2 Active Listening Techniques You Can Use</a:t>
            </a:r>
          </a:p>
          <a:p>
            <a:pPr marL="0" indent="0">
              <a:buNone/>
            </a:pPr>
            <a:endParaRPr lang="en-US" sz="2400" b="1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b="1" dirty="0">
                <a:solidFill>
                  <a:schemeClr val="tx1"/>
                </a:solidFill>
              </a:rPr>
              <a:t>Confirm often </a:t>
            </a:r>
            <a:r>
              <a:rPr lang="en-US" sz="2400" dirty="0">
                <a:solidFill>
                  <a:schemeClr val="tx1"/>
                </a:solidFill>
              </a:rPr>
              <a:t>- “Could I just confirm for everyone’s benefit, Conor? Are you saying…?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>
                <a:solidFill>
                  <a:schemeClr val="tx1"/>
                </a:solidFill>
              </a:rPr>
              <a:t>Summarize</a:t>
            </a:r>
            <a:r>
              <a:rPr lang="en-US" sz="2400" dirty="0">
                <a:solidFill>
                  <a:schemeClr val="tx1"/>
                </a:solidFill>
              </a:rPr>
              <a:t>! - Repeat what someone has said to you, back to them! “So, it seems like we’re having a resource issue, which is why we can’t meet the deadline. Is that right?</a:t>
            </a:r>
          </a:p>
          <a:p>
            <a:pPr marL="457200" indent="-457200">
              <a:buFont typeface="+mj-lt"/>
              <a:buAutoNum type="arabicPeriod"/>
            </a:pPr>
            <a:endParaRPr lang="en-US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38712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AFF8E-F85B-1946-A787-7B0F9D5A02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Situation 1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6D9DB8-F245-E7BA-AD4E-C8D82D373DCC}"/>
              </a:ext>
            </a:extLst>
          </p:cNvPr>
          <p:cNvSpPr txBox="1">
            <a:spLocks/>
          </p:cNvSpPr>
          <p:nvPr/>
        </p:nvSpPr>
        <p:spPr>
          <a:xfrm>
            <a:off x="3869268" y="864108"/>
            <a:ext cx="7686462" cy="5120640"/>
          </a:xfrm>
          <a:prstGeom prst="rect">
            <a:avLst/>
          </a:prstGeom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itchFamily="18" charset="2"/>
              <a:buNone/>
            </a:pPr>
            <a:endParaRPr lang="en-JP" sz="2400" dirty="0">
              <a:solidFill>
                <a:schemeClr val="tx1"/>
              </a:solidFill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4B4A755-E1DC-C4D8-3999-1386B120ECFE}"/>
              </a:ext>
            </a:extLst>
          </p:cNvPr>
          <p:cNvSpPr txBox="1">
            <a:spLocks/>
          </p:cNvSpPr>
          <p:nvPr/>
        </p:nvSpPr>
        <p:spPr>
          <a:xfrm>
            <a:off x="3691847" y="333210"/>
            <a:ext cx="7772273" cy="6182436"/>
          </a:xfrm>
          <a:prstGeom prst="rect">
            <a:avLst/>
          </a:prstGeom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itchFamily="18" charset="2"/>
              <a:buNone/>
            </a:pPr>
            <a:r>
              <a:rPr lang="en-US" sz="3600" b="1" dirty="0">
                <a:solidFill>
                  <a:schemeClr val="tx1"/>
                </a:solidFill>
              </a:rPr>
              <a:t>How would you respond?</a:t>
            </a:r>
          </a:p>
          <a:p>
            <a:r>
              <a:rPr lang="en-US" sz="2400" dirty="0">
                <a:solidFill>
                  <a:schemeClr val="tx1"/>
                </a:solidFill>
              </a:rPr>
              <a:t>You’re telling your colleague in Boise that another engineer is essential if you are to finish the current project on time. 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You</a:t>
            </a:r>
            <a:r>
              <a:rPr lang="en-US" sz="2400" dirty="0">
                <a:solidFill>
                  <a:schemeClr val="tx1"/>
                </a:solidFill>
              </a:rPr>
              <a:t>: Tim, I think that another engineer is necessary. We’re currently trying to juggle 2 projects so having another engineer work on this would really help us meet the deadline. 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Tim</a:t>
            </a:r>
            <a:r>
              <a:rPr lang="en-US" sz="2400" dirty="0">
                <a:solidFill>
                  <a:schemeClr val="tx1"/>
                </a:solidFill>
              </a:rPr>
              <a:t>: I’m not sure you really need another engineer, Honda-</a:t>
            </a:r>
            <a:r>
              <a:rPr lang="en-US" sz="2400" dirty="0" err="1">
                <a:solidFill>
                  <a:schemeClr val="tx1"/>
                </a:solidFill>
              </a:rPr>
              <a:t>san</a:t>
            </a:r>
            <a:r>
              <a:rPr lang="en-US" sz="2400" dirty="0">
                <a:solidFill>
                  <a:schemeClr val="tx1"/>
                </a:solidFill>
              </a:rPr>
              <a:t>. We’ve already devoted too many resources to this project. 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You</a:t>
            </a:r>
            <a:r>
              <a:rPr lang="en-US" sz="2400" dirty="0">
                <a:solidFill>
                  <a:schemeClr val="tx1"/>
                </a:solidFill>
              </a:rPr>
              <a:t>:…</a:t>
            </a: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Take 1/2 minutes in groups to think of a response (feel free to use a calibrated question/active listening technique). </a:t>
            </a:r>
          </a:p>
          <a:p>
            <a:endParaRPr lang="en-US" sz="2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68785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22325-9ABE-CB4F-9064-7EBE88190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Strategies &amp; Workshop Takeaways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FB51BB-474F-1F4B-B955-61C734E1AE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91847" y="333210"/>
            <a:ext cx="7772273" cy="61824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JP" sz="3600" b="1" dirty="0">
                <a:solidFill>
                  <a:schemeClr val="tx1"/>
                </a:solidFill>
              </a:rPr>
              <a:t>Key points</a:t>
            </a:r>
            <a:endParaRPr lang="en-JP" sz="36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1) Ask </a:t>
            </a:r>
            <a:r>
              <a:rPr lang="en-US" sz="2800" b="1" dirty="0">
                <a:solidFill>
                  <a:schemeClr val="tx1"/>
                </a:solidFill>
              </a:rPr>
              <a:t>calibrated questions </a:t>
            </a:r>
            <a:r>
              <a:rPr lang="en-US" sz="2800" dirty="0">
                <a:solidFill>
                  <a:schemeClr val="tx1"/>
                </a:solidFill>
              </a:rPr>
              <a:t>(”how” or “what”) to encourage your counterparts to think about their resistance. 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2) Use </a:t>
            </a:r>
            <a:r>
              <a:rPr lang="en-US" sz="2800" b="1" dirty="0">
                <a:solidFill>
                  <a:schemeClr val="tx1"/>
                </a:solidFill>
              </a:rPr>
              <a:t>active listening techniques</a:t>
            </a:r>
            <a:r>
              <a:rPr lang="en-US" sz="2800" dirty="0">
                <a:solidFill>
                  <a:schemeClr val="tx1"/>
                </a:solidFill>
              </a:rPr>
              <a:t>, such as confirming &amp; summarizing, to turn resistance into constructive discussion. </a:t>
            </a:r>
            <a:endParaRPr lang="en-JP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1838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2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Frame">
  <a:themeElements>
    <a:clrScheme name="Custom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1171B9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C6E6E9"/>
        </a:solidFill>
        <a:ln w="12700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40639" marR="40639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40639" marR="40639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{A4FFE511-91EB-314F-9C38-0FC495113C26}tf10001124</Template>
  <TotalTime>7090</TotalTime>
  <Words>425</Words>
  <Application>Microsoft Macintosh PowerPoint</Application>
  <PresentationFormat>Widescreen</PresentationFormat>
  <Paragraphs>38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Corbel</vt:lpstr>
      <vt:lpstr>Lucida Grande</vt:lpstr>
      <vt:lpstr>Wingdings 2</vt:lpstr>
      <vt:lpstr>Frame</vt:lpstr>
      <vt:lpstr>PowerPoint Presentation</vt:lpstr>
      <vt:lpstr>PowerPoint Presentation</vt:lpstr>
      <vt:lpstr>Calibrated Questions</vt:lpstr>
      <vt:lpstr>Active Listening</vt:lpstr>
      <vt:lpstr>Situation 1</vt:lpstr>
      <vt:lpstr>Strategies &amp; Workshop Takeaways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 Presentations Part 1  </dc:title>
  <dc:creator>Stephen Daly</dc:creator>
  <cp:lastModifiedBy>Aherne Conor Michael</cp:lastModifiedBy>
  <cp:revision>17</cp:revision>
  <dcterms:modified xsi:type="dcterms:W3CDTF">2022-10-26T09:23:32Z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0D715749-171D-439E-AE18-642C474130A8</vt:lpwstr>
  </property>
  <property fmtid="{D5CDD505-2E9C-101B-9397-08002B2CF9AE}" pid="3" name="ArticulatePath">
    <vt:lpwstr>New Presentation Workshop [7976]</vt:lpwstr>
  </property>
</Properties>
</file>