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8" r:id="rId1"/>
  </p:sldMasterIdLst>
  <p:notesMasterIdLst>
    <p:notesMasterId r:id="rId8"/>
  </p:notesMasterIdLst>
  <p:sldIdLst>
    <p:sldId id="290" r:id="rId2"/>
    <p:sldId id="257" r:id="rId3"/>
    <p:sldId id="299" r:id="rId4"/>
    <p:sldId id="320" r:id="rId5"/>
    <p:sldId id="345" r:id="rId6"/>
    <p:sldId id="344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BBFC77FB-9ED0-4EC9-95AA-A1379042E64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97"/>
    <p:restoredTop sz="74966"/>
  </p:normalViewPr>
  <p:slideViewPr>
    <p:cSldViewPr snapToGrid="0">
      <p:cViewPr varScale="1">
        <p:scale>
          <a:sx n="94" d="100"/>
          <a:sy n="94" d="100"/>
        </p:scale>
        <p:origin x="2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9319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137269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06913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82831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57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9134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187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8700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6312-AC00-46C3-AEE1-C5B158050214}" type="datetimeFigureOut">
              <a:rPr lang="en-CA" smtClean="0"/>
              <a:t>2022-10-26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1CA7-520B-4B54-9B99-EDFF994F01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1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068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289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39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570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7728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0837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7327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3176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hyperlink" Target="https://www.thoughtco.com/giri-moral-obligation-2028017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308D9-2B70-45C2-9D9E-801EC1596A78}"/>
              </a:ext>
            </a:extLst>
          </p:cNvPr>
          <p:cNvSpPr txBox="1"/>
          <p:nvPr/>
        </p:nvSpPr>
        <p:spPr>
          <a:xfrm>
            <a:off x="275820" y="1795155"/>
            <a:ext cx="7001301" cy="34582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b">
            <a:normAutofit/>
          </a:bodyPr>
          <a:lstStyle/>
          <a:p>
            <a:pPr marL="40639" marR="40639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en-US" sz="5500" b="1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October OPEN+ 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+mj-lt"/>
              </a:rPr>
              <a:t>Overcoming Resistance To Ideas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5500" b="1" i="0" u="none" strike="noStrike" cap="none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9DD5315D-5FCD-4A2F-835E-71C87FC7D9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custDataLst>
      <p:tags r:id="rId1"/>
    </p:custDataLst>
    <p:extLst>
      <p:ext uri="{BB962C8B-B14F-4D97-AF65-F5344CB8AC3E}">
        <p14:creationId xmlns:p14="http://schemas.microsoft.com/office/powerpoint/2010/main" val="10588788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B86EEAC6-011F-4499-ACFF-2FDC742DB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970F14D-B6E6-40EA-96B4-4E18D0CF9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13A95FF-1A75-49AA-86AE-EED61BD0E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9BBE2-3C39-554C-B307-4E04EF750681}"/>
              </a:ext>
            </a:extLst>
          </p:cNvPr>
          <p:cNvSpPr txBox="1"/>
          <p:nvPr/>
        </p:nvSpPr>
        <p:spPr>
          <a:xfrm>
            <a:off x="274411" y="1137486"/>
            <a:ext cx="4016116" cy="12554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ctr">
            <a:normAutofit/>
          </a:bodyPr>
          <a:lstStyle/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300" spc="-60" dirty="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OPEN+ 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300" b="0" i="0" u="none" strike="noStrike" cap="none" spc="-60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Discussion Questions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300" b="0" i="0" u="none" strike="noStrike" cap="none" spc="-60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5" name="What's the secret behind good presentations?"/>
          <p:cNvSpPr txBox="1"/>
          <p:nvPr/>
        </p:nvSpPr>
        <p:spPr>
          <a:xfrm>
            <a:off x="-13648" y="2132030"/>
            <a:ext cx="4504263" cy="327458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91440" tIns="45720" rIns="91440" bIns="45720" rtlCol="0" anchor="t">
            <a:noAutofit/>
          </a:bodyPr>
          <a:lstStyle/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1) In what situations (work/personal) do you normally encounter resistance? 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2) How do you normally respond to this resistance or what techniques can you use to persuade someone of your idea?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3) What do you think is essential to know when someone is resistance to your idea?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10B68-E634-1144-8BA6-FE9FE238E3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1269" r="11269"/>
          <a:stretch/>
        </p:blipFill>
        <p:spPr>
          <a:xfrm>
            <a:off x="5137463" y="759599"/>
            <a:ext cx="6193767" cy="53306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Calibrated Questions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CFA744-871D-DE3A-1129-9C4724C7940A}"/>
              </a:ext>
            </a:extLst>
          </p:cNvPr>
          <p:cNvSpPr txBox="1">
            <a:spLocks/>
          </p:cNvSpPr>
          <p:nvPr/>
        </p:nvSpPr>
        <p:spPr>
          <a:xfrm>
            <a:off x="3691847" y="333210"/>
            <a:ext cx="7772273" cy="61824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Calibrate your questions!</a:t>
            </a:r>
          </a:p>
          <a:p>
            <a:r>
              <a:rPr lang="en-US" sz="2400" dirty="0">
                <a:solidFill>
                  <a:schemeClr val="tx1"/>
                </a:solidFill>
              </a:rPr>
              <a:t>A calibrated question is one that begins with “how” or “what.” 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These types of questions require that the other party (your colleague etc.) stop to think about the issue.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Your counterpart won’t be able to provide a one-word answer to a question like this: </a:t>
            </a:r>
            <a:r>
              <a:rPr lang="en-US" sz="2400" b="1" dirty="0">
                <a:solidFill>
                  <a:schemeClr val="tx1"/>
                </a:solidFill>
              </a:rPr>
              <a:t>How are we supposed to do that?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3 Calibrated Questions You Can Use in Most Situations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What makes you ask?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How does this fit?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How do we know everyone agrees to this solution?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3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Active Listening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D9DB8-F245-E7BA-AD4E-C8D82D373DCC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JP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EC59D45-4F67-DC6A-4EF8-DC128E237A84}"/>
              </a:ext>
            </a:extLst>
          </p:cNvPr>
          <p:cNvSpPr txBox="1">
            <a:spLocks/>
          </p:cNvSpPr>
          <p:nvPr/>
        </p:nvSpPr>
        <p:spPr>
          <a:xfrm>
            <a:off x="3691847" y="333210"/>
            <a:ext cx="7772273" cy="618243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Supercharge your listening!</a:t>
            </a:r>
          </a:p>
          <a:p>
            <a:r>
              <a:rPr lang="en-US" sz="2400" dirty="0">
                <a:solidFill>
                  <a:schemeClr val="tx1"/>
                </a:solidFill>
              </a:rPr>
              <a:t>Want to engage your counterpart and turn resistance into productive conversation?</a:t>
            </a:r>
          </a:p>
          <a:p>
            <a:r>
              <a:rPr lang="en-US" sz="2400" dirty="0">
                <a:solidFill>
                  <a:schemeClr val="tx1"/>
                </a:solidFill>
              </a:rPr>
              <a:t>Use active listening techniques!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These techniques will help you shape negative feedback/resistance into a constructive dialogue.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2 Active Listening Techniques You Can Use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Confirm often </a:t>
            </a:r>
            <a:r>
              <a:rPr lang="en-US" sz="2400" dirty="0">
                <a:solidFill>
                  <a:schemeClr val="tx1"/>
                </a:solidFill>
              </a:rPr>
              <a:t>- “Could I just confirm for everyone’s benefit, Conor? Are you saying…?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Summarize</a:t>
            </a:r>
            <a:r>
              <a:rPr lang="en-US" sz="2400" dirty="0">
                <a:solidFill>
                  <a:schemeClr val="tx1"/>
                </a:solidFill>
              </a:rPr>
              <a:t>! - Repeat what someone has said to you, back to them! “So, it seems like we’re having a resource issue, which is why we can’t meet the deadline. Is that right?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71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Situation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D9DB8-F245-E7BA-AD4E-C8D82D373DCC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JP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B4A755-E1DC-C4D8-3999-1386B120ECFE}"/>
              </a:ext>
            </a:extLst>
          </p:cNvPr>
          <p:cNvSpPr txBox="1">
            <a:spLocks/>
          </p:cNvSpPr>
          <p:nvPr/>
        </p:nvSpPr>
        <p:spPr>
          <a:xfrm>
            <a:off x="3691847" y="333210"/>
            <a:ext cx="7772273" cy="618243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How would you respond?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You’re telling your colleague in Boise that another engineer is essential if you are to finish the current project on time.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You</a:t>
            </a:r>
            <a:r>
              <a:rPr lang="en-US" sz="2400" dirty="0">
                <a:solidFill>
                  <a:schemeClr val="tx1"/>
                </a:solidFill>
              </a:rPr>
              <a:t>: Tim, I think that another engineer is necessary. We’re currently trying to juggle 2 projects so having another engineer work on this would really help us meet the deadline.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Tim</a:t>
            </a:r>
            <a:r>
              <a:rPr lang="en-US" sz="2400" dirty="0">
                <a:solidFill>
                  <a:schemeClr val="tx1"/>
                </a:solidFill>
              </a:rPr>
              <a:t>: I’m not sure you really need another engineer, Honda-</a:t>
            </a:r>
            <a:r>
              <a:rPr lang="en-US" sz="2400" dirty="0" err="1">
                <a:solidFill>
                  <a:schemeClr val="tx1"/>
                </a:solidFill>
              </a:rPr>
              <a:t>san</a:t>
            </a:r>
            <a:r>
              <a:rPr lang="en-US" sz="2400" dirty="0">
                <a:solidFill>
                  <a:schemeClr val="tx1"/>
                </a:solidFill>
              </a:rPr>
              <a:t>. We’ve already devoted too many resources to this project.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You</a:t>
            </a:r>
            <a:r>
              <a:rPr lang="en-US" sz="2400" dirty="0">
                <a:solidFill>
                  <a:schemeClr val="tx1"/>
                </a:solidFill>
              </a:rPr>
              <a:t>:…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Take 1/2 minutes in groups to think of a response (feel free to use a calibrated question/active listening technique). 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878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2325-9ABE-CB4F-9064-7EBE8819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Strategies &amp; Workshop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51BB-474F-1F4B-B955-61C734E1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847" y="333210"/>
            <a:ext cx="7772273" cy="6182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JP" sz="3600" b="1" dirty="0">
                <a:solidFill>
                  <a:schemeClr val="tx1"/>
                </a:solidFill>
              </a:rPr>
              <a:t>Key points</a:t>
            </a:r>
            <a:endParaRPr lang="en-JP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1) Ask </a:t>
            </a:r>
            <a:r>
              <a:rPr lang="en-US" sz="2800" b="1" dirty="0">
                <a:solidFill>
                  <a:schemeClr val="tx1"/>
                </a:solidFill>
              </a:rPr>
              <a:t>calibrated questions </a:t>
            </a:r>
            <a:r>
              <a:rPr lang="en-US" sz="2800" dirty="0">
                <a:solidFill>
                  <a:schemeClr val="tx1"/>
                </a:solidFill>
              </a:rPr>
              <a:t>(”how” or “what”) to encourage your counterparts to think about their resistance.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2) Use </a:t>
            </a:r>
            <a:r>
              <a:rPr lang="en-US" sz="2800" b="1" dirty="0">
                <a:solidFill>
                  <a:schemeClr val="tx1"/>
                </a:solidFill>
              </a:rPr>
              <a:t>active listening techniques</a:t>
            </a:r>
            <a:r>
              <a:rPr lang="en-US" sz="2800" dirty="0">
                <a:solidFill>
                  <a:schemeClr val="tx1"/>
                </a:solidFill>
              </a:rPr>
              <a:t>, such as confirming &amp; summarizing, to turn resistance into constructive discussion. </a:t>
            </a:r>
            <a:endParaRPr lang="en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Custom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1171B9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{A4FFE511-91EB-314F-9C38-0FC495113C26}tf10001124</Template>
  <TotalTime>7090</TotalTime>
  <Words>425</Words>
  <Application>Microsoft Macintosh PowerPoint</Application>
  <PresentationFormat>Widescreen</PresentationFormat>
  <Paragraphs>38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Corbel</vt:lpstr>
      <vt:lpstr>Lucida Grande</vt:lpstr>
      <vt:lpstr>Wingdings 2</vt:lpstr>
      <vt:lpstr>Frame</vt:lpstr>
      <vt:lpstr>PowerPoint Presentation</vt:lpstr>
      <vt:lpstr>PowerPoint Presentation</vt:lpstr>
      <vt:lpstr>Calibrated Questions</vt:lpstr>
      <vt:lpstr>Active Listening</vt:lpstr>
      <vt:lpstr>Situation 1</vt:lpstr>
      <vt:lpstr>Strategies &amp; Workshop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Presentations Part 1  </dc:title>
  <dc:creator>Stephen Daly</dc:creator>
  <cp:lastModifiedBy>Aherne Conor Michael</cp:lastModifiedBy>
  <cp:revision>17</cp:revision>
  <dcterms:modified xsi:type="dcterms:W3CDTF">2022-10-26T09:23:32Z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0D715749-171D-439E-AE18-642C474130A8</vt:lpwstr>
  </property>
  <property fmtid="{D5CDD505-2E9C-101B-9397-08002B2CF9AE}" pid="3" name="ArticulatePath">
    <vt:lpwstr>New Presentation Workshop [7976]</vt:lpwstr>
  </property>
</Properties>
</file>