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68" r:id="rId1"/>
  </p:sldMasterIdLst>
  <p:notesMasterIdLst>
    <p:notesMasterId r:id="rId9"/>
  </p:notesMasterIdLst>
  <p:sldIdLst>
    <p:sldId id="290" r:id="rId2"/>
    <p:sldId id="257" r:id="rId3"/>
    <p:sldId id="299" r:id="rId4"/>
    <p:sldId id="320" r:id="rId5"/>
    <p:sldId id="343" r:id="rId6"/>
    <p:sldId id="321" r:id="rId7"/>
    <p:sldId id="344" r:id="rId8"/>
  </p:sldIdLst>
  <p:sldSz cx="12192000" cy="6858000"/>
  <p:notesSz cx="6858000" cy="9144000"/>
  <p:custDataLst>
    <p:tags r:id="rId1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72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
          <a:latin typeface="Verdana"/>
          <a:ea typeface="Verdana"/>
          <a:cs typeface="Verdana"/>
        </a:font>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D51ADE6A-740E-44AE-83CC-AE7238B6C88D}"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4A9BC294-FFE2-49D5-8D69-9E1BD2C41BD5}"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BBFC77FB-9ED0-4EC9-95AA-A1379042E648}" styleName="">
    <a:tblBg/>
    <a:wholeTbl>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
          <a:latin typeface="Verdana"/>
          <a:ea typeface="Verdana"/>
          <a:cs typeface="Verdana"/>
        </a:font>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03"/>
    <p:restoredTop sz="74966"/>
  </p:normalViewPr>
  <p:slideViewPr>
    <p:cSldViewPr snapToGrid="0">
      <p:cViewPr varScale="1">
        <p:scale>
          <a:sx n="94" d="100"/>
          <a:sy n="94" d="100"/>
        </p:scale>
        <p:origin x="1032" y="19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6" name="Shape 56"/>
          <p:cNvSpPr>
            <a:spLocks noGrp="1" noRot="1" noChangeAspect="1"/>
          </p:cNvSpPr>
          <p:nvPr>
            <p:ph type="sldImg"/>
          </p:nvPr>
        </p:nvSpPr>
        <p:spPr>
          <a:xfrm>
            <a:off x="381000" y="685800"/>
            <a:ext cx="6096000" cy="3429000"/>
          </a:xfrm>
          <a:prstGeom prst="rect">
            <a:avLst/>
          </a:prstGeom>
        </p:spPr>
        <p:txBody>
          <a:bodyPr/>
          <a:lstStyle/>
          <a:p>
            <a:endParaRPr/>
          </a:p>
        </p:txBody>
      </p:sp>
      <p:sp>
        <p:nvSpPr>
          <p:cNvPr id="57" name="Shape 5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1899319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P" dirty="0"/>
          </a:p>
        </p:txBody>
      </p:sp>
    </p:spTree>
    <p:extLst>
      <p:ext uri="{BB962C8B-B14F-4D97-AF65-F5344CB8AC3E}">
        <p14:creationId xmlns:p14="http://schemas.microsoft.com/office/powerpoint/2010/main" val="3069134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P" dirty="0"/>
          </a:p>
        </p:txBody>
      </p:sp>
    </p:spTree>
    <p:extLst>
      <p:ext uri="{BB962C8B-B14F-4D97-AF65-F5344CB8AC3E}">
        <p14:creationId xmlns:p14="http://schemas.microsoft.com/office/powerpoint/2010/main" val="1945839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P"/>
          </a:p>
        </p:txBody>
      </p:sp>
    </p:spTree>
    <p:extLst>
      <p:ext uri="{BB962C8B-B14F-4D97-AF65-F5344CB8AC3E}">
        <p14:creationId xmlns:p14="http://schemas.microsoft.com/office/powerpoint/2010/main" val="930177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P"/>
          </a:p>
        </p:txBody>
      </p:sp>
    </p:spTree>
    <p:extLst>
      <p:ext uri="{BB962C8B-B14F-4D97-AF65-F5344CB8AC3E}">
        <p14:creationId xmlns:p14="http://schemas.microsoft.com/office/powerpoint/2010/main" val="3828317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8/30/22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7957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086D93-FCAC-47E0-A2EE-787E62CA814C}" type="datetimeFigureOut">
              <a:rPr lang="en-US" smtClean="0"/>
              <a:t>8/30/22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1491343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A879A6-0FD0-4734-A311-86BFCA472E6E}" type="datetimeFigureOut">
              <a:rPr lang="en-US" smtClean="0"/>
              <a:t>8/30/22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111873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58787008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256312-AC00-46C3-AEE1-C5B158050214}" type="datetimeFigureOut">
              <a:rPr lang="en-CA" smtClean="0"/>
              <a:t>2022-08-30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30A1CA7-520B-4B54-9B99-EDFF994F0142}" type="slidenum">
              <a:rPr lang="en-CA" smtClean="0"/>
              <a:t>‹#›</a:t>
            </a:fld>
            <a:endParaRPr lang="en-CA"/>
          </a:p>
        </p:txBody>
      </p:sp>
    </p:spTree>
    <p:extLst>
      <p:ext uri="{BB962C8B-B14F-4D97-AF65-F5344CB8AC3E}">
        <p14:creationId xmlns:p14="http://schemas.microsoft.com/office/powerpoint/2010/main" val="128517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8/30/22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3706874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BDB8791-F1B0-41E7-B7FD-A781E65C4266}" type="datetimeFigureOut">
              <a:rPr lang="en-US" smtClean="0"/>
              <a:t>8/30/22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2232898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FDD63B2-E120-4ED8-B27B-C685F510A5FE}" type="datetimeFigureOut">
              <a:rPr lang="en-US" smtClean="0"/>
              <a:t>8/30/22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3283932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7AA18ACC-A947-437B-A130-35BD54FDF1E9}" type="datetimeFigureOut">
              <a:rPr lang="en-US" smtClean="0"/>
              <a:t>8/30/22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3985703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C8D7E02-BCB8-4D50-A234-369438C08659}" type="datetimeFigureOut">
              <a:rPr lang="en-US" smtClean="0"/>
              <a:t>8/30/22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2577285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6E86A4C-8E40-4F87-A4F0-01A0687C5742}" type="datetimeFigureOut">
              <a:rPr lang="en-US" smtClean="0"/>
              <a:t>8/30/22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290837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2BE451C3-0FF4-47C4-B829-773ADF60F88C}" type="datetimeFigureOut">
              <a:rPr lang="en-US" smtClean="0"/>
              <a:t>8/30/22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3573278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2BE451C3-0FF4-47C4-B829-773ADF60F88C}" type="datetimeFigureOut">
              <a:rPr lang="en-US" smtClean="0"/>
              <a:t>8/30/22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86CB4B4D-7CA3-9044-876B-883B54F8677D}" type="slidenum">
              <a:rPr lang="en-JP" smtClean="0"/>
              <a:t>‹#›</a:t>
            </a:fld>
            <a:endParaRPr lang="en-JP"/>
          </a:p>
        </p:txBody>
      </p:sp>
    </p:spTree>
    <p:extLst>
      <p:ext uri="{BB962C8B-B14F-4D97-AF65-F5344CB8AC3E}">
        <p14:creationId xmlns:p14="http://schemas.microsoft.com/office/powerpoint/2010/main" val="403176133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2.xml"/><Relationship Id="rId1" Type="http://schemas.openxmlformats.org/officeDocument/2006/relationships/tags" Target="../tags/tag3.xml"/><Relationship Id="rId4" Type="http://schemas.openxmlformats.org/officeDocument/2006/relationships/hyperlink" Target="https://www.hrheadquarters.ie/featured/how-to-disagree-constructively/"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6.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1" name="Rectangle 20">
            <a:extLst>
              <a:ext uri="{FF2B5EF4-FFF2-40B4-BE49-F238E27FC236}">
                <a16:creationId xmlns:a16="http://schemas.microsoft.com/office/drawing/2014/main" id="{07CBBDD0-4420-4A50-96AB-392F9B97CF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65BA403-54B9-4A0B-BC79-028C495C03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7552943"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a:extLst>
              <a:ext uri="{FF2B5EF4-FFF2-40B4-BE49-F238E27FC236}">
                <a16:creationId xmlns:a16="http://schemas.microsoft.com/office/drawing/2014/main" id="{059308D9-2B70-45C2-9D9E-801EC1596A78}"/>
              </a:ext>
            </a:extLst>
          </p:cNvPr>
          <p:cNvSpPr txBox="1"/>
          <p:nvPr/>
        </p:nvSpPr>
        <p:spPr>
          <a:xfrm>
            <a:off x="275820" y="1713269"/>
            <a:ext cx="7001301" cy="3458249"/>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b">
            <a:normAutofit/>
          </a:bodyPr>
          <a:lstStyle/>
          <a:p>
            <a:pPr marL="40639" marR="40639" defTabSz="914400">
              <a:lnSpc>
                <a:spcPct val="90000"/>
              </a:lnSpc>
              <a:spcBef>
                <a:spcPct val="0"/>
              </a:spcBef>
              <a:spcAft>
                <a:spcPts val="600"/>
              </a:spcAft>
            </a:pPr>
            <a:r>
              <a:rPr kumimoji="0" lang="en-US" sz="5500" b="1" i="0" u="none" strike="noStrike" cap="none" normalizeH="0" dirty="0">
                <a:ln>
                  <a:noFill/>
                </a:ln>
                <a:solidFill>
                  <a:srgbClr val="FFFFFF"/>
                </a:solidFill>
                <a:effectLst/>
                <a:uFill>
                  <a:solidFill>
                    <a:srgbClr val="000000"/>
                  </a:solidFill>
                </a:uFill>
                <a:latin typeface="+mj-lt"/>
                <a:ea typeface="+mj-ea"/>
                <a:cs typeface="+mj-cs"/>
                <a:sym typeface="Arial"/>
              </a:rPr>
              <a:t>August OPEN+ </a:t>
            </a:r>
          </a:p>
          <a:p>
            <a:pPr marL="40639" marR="40639" defTabSz="914400">
              <a:lnSpc>
                <a:spcPct val="90000"/>
              </a:lnSpc>
              <a:spcBef>
                <a:spcPct val="0"/>
              </a:spcBef>
              <a:spcAft>
                <a:spcPts val="600"/>
              </a:spcAft>
            </a:pPr>
            <a:r>
              <a:rPr lang="en-US" sz="4000" dirty="0">
                <a:solidFill>
                  <a:schemeClr val="bg1"/>
                </a:solidFill>
                <a:latin typeface="+mj-lt"/>
              </a:rPr>
              <a:t>Disagreeing Across Cultures</a:t>
            </a:r>
          </a:p>
          <a:p>
            <a:pPr marL="40639" marR="40639" indent="0" defTabSz="914400" fontAlgn="auto">
              <a:lnSpc>
                <a:spcPct val="90000"/>
              </a:lnSpc>
              <a:spcBef>
                <a:spcPct val="0"/>
              </a:spcBef>
              <a:spcAft>
                <a:spcPts val="600"/>
              </a:spcAft>
              <a:buClrTx/>
              <a:buSzTx/>
              <a:tabLst/>
            </a:pPr>
            <a:endParaRPr kumimoji="0" lang="en-US" sz="5500" b="1" i="0" u="none" strike="noStrike" cap="none" normalizeH="0" dirty="0">
              <a:ln>
                <a:noFill/>
              </a:ln>
              <a:solidFill>
                <a:srgbClr val="FFFFFF"/>
              </a:solidFill>
              <a:effectLst/>
              <a:uFill>
                <a:solidFill>
                  <a:srgbClr val="000000"/>
                </a:solidFill>
              </a:uFill>
              <a:latin typeface="+mj-lt"/>
              <a:ea typeface="+mj-ea"/>
              <a:cs typeface="+mj-cs"/>
              <a:sym typeface="Arial"/>
            </a:endParaRPr>
          </a:p>
        </p:txBody>
      </p:sp>
      <p:pic>
        <p:nvPicPr>
          <p:cNvPr id="12" name="Picture 11" descr="Logo&#10;&#10;Description automatically generated with medium confidence">
            <a:extLst>
              <a:ext uri="{FF2B5EF4-FFF2-40B4-BE49-F238E27FC236}">
                <a16:creationId xmlns:a16="http://schemas.microsoft.com/office/drawing/2014/main" id="{9DD5315D-5FCD-4A2F-835E-71C87FC7D9D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37574" y="1695799"/>
            <a:ext cx="3458249" cy="3458249"/>
          </a:xfrm>
          <a:prstGeom prst="rect">
            <a:avLst/>
          </a:prstGeom>
        </p:spPr>
      </p:pic>
      <p:sp>
        <p:nvSpPr>
          <p:cNvPr id="25" name="Rectangle 24">
            <a:extLst>
              <a:ext uri="{FF2B5EF4-FFF2-40B4-BE49-F238E27FC236}">
                <a16:creationId xmlns:a16="http://schemas.microsoft.com/office/drawing/2014/main" id="{DC8C6883-513A-4FE8-8B55-7AA2A13A9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custDataLst>
      <p:tags r:id="rId1"/>
    </p:custDataLst>
    <p:extLst>
      <p:ext uri="{BB962C8B-B14F-4D97-AF65-F5344CB8AC3E}">
        <p14:creationId xmlns:p14="http://schemas.microsoft.com/office/powerpoint/2010/main" val="105887883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 name="Rectangle 94">
            <a:extLst>
              <a:ext uri="{FF2B5EF4-FFF2-40B4-BE49-F238E27FC236}">
                <a16:creationId xmlns:a16="http://schemas.microsoft.com/office/drawing/2014/main" id="{B86EEAC6-011F-4499-ACFF-2FDC742DB0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7" name="Rectangle 96">
            <a:extLst>
              <a:ext uri="{FF2B5EF4-FFF2-40B4-BE49-F238E27FC236}">
                <a16:creationId xmlns:a16="http://schemas.microsoft.com/office/drawing/2014/main" id="{6970F14D-B6E6-40EA-96B4-4E18D0CF9D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9" name="Rectangle 98">
            <a:extLst>
              <a:ext uri="{FF2B5EF4-FFF2-40B4-BE49-F238E27FC236}">
                <a16:creationId xmlns:a16="http://schemas.microsoft.com/office/drawing/2014/main" id="{F13A95FF-1A75-49AA-86AE-EED61BD0E4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a:extLst>
              <a:ext uri="{FF2B5EF4-FFF2-40B4-BE49-F238E27FC236}">
                <a16:creationId xmlns:a16="http://schemas.microsoft.com/office/drawing/2014/main" id="{8319BBE2-3C39-554C-B307-4E04EF750681}"/>
              </a:ext>
            </a:extLst>
          </p:cNvPr>
          <p:cNvSpPr txBox="1"/>
          <p:nvPr/>
        </p:nvSpPr>
        <p:spPr>
          <a:xfrm>
            <a:off x="270866" y="1233020"/>
            <a:ext cx="4016116" cy="1255469"/>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40639" marR="40639" indent="0" defTabSz="914400" fontAlgn="auto">
              <a:lnSpc>
                <a:spcPct val="90000"/>
              </a:lnSpc>
              <a:spcBef>
                <a:spcPct val="0"/>
              </a:spcBef>
              <a:spcAft>
                <a:spcPts val="600"/>
              </a:spcAft>
              <a:buClrTx/>
              <a:buSzTx/>
              <a:tabLst/>
            </a:pPr>
            <a:r>
              <a:rPr lang="en-US" sz="3300" spc="-60" dirty="0">
                <a:solidFill>
                  <a:srgbClr val="FFFFFF"/>
                </a:solidFill>
                <a:uFill>
                  <a:solidFill>
                    <a:srgbClr val="000000"/>
                  </a:solidFill>
                </a:uFill>
                <a:latin typeface="+mj-lt"/>
                <a:ea typeface="+mj-ea"/>
                <a:cs typeface="+mj-cs"/>
                <a:sym typeface="Arial"/>
              </a:rPr>
              <a:t>OPEN+ </a:t>
            </a:r>
          </a:p>
          <a:p>
            <a:pPr marL="40639" marR="40639" indent="0" defTabSz="914400" fontAlgn="auto">
              <a:lnSpc>
                <a:spcPct val="90000"/>
              </a:lnSpc>
              <a:spcBef>
                <a:spcPct val="0"/>
              </a:spcBef>
              <a:spcAft>
                <a:spcPts val="600"/>
              </a:spcAft>
              <a:buClrTx/>
              <a:buSzTx/>
              <a:tabLst/>
            </a:pPr>
            <a:r>
              <a:rPr kumimoji="0" lang="en-US" sz="3300" b="0" i="0" u="none" strike="noStrike" cap="none" spc="-60" normalizeH="0" dirty="0">
                <a:ln>
                  <a:noFill/>
                </a:ln>
                <a:solidFill>
                  <a:srgbClr val="FFFFFF"/>
                </a:solidFill>
                <a:effectLst/>
                <a:uFill>
                  <a:solidFill>
                    <a:srgbClr val="000000"/>
                  </a:solidFill>
                </a:uFill>
                <a:latin typeface="+mj-lt"/>
                <a:ea typeface="+mj-ea"/>
                <a:cs typeface="+mj-cs"/>
                <a:sym typeface="Arial"/>
              </a:rPr>
              <a:t>Discussion Questions</a:t>
            </a:r>
          </a:p>
          <a:p>
            <a:pPr marL="40639" marR="40639" indent="0" defTabSz="914400" fontAlgn="auto">
              <a:lnSpc>
                <a:spcPct val="90000"/>
              </a:lnSpc>
              <a:spcBef>
                <a:spcPct val="0"/>
              </a:spcBef>
              <a:spcAft>
                <a:spcPts val="600"/>
              </a:spcAft>
              <a:buClrTx/>
              <a:buSzTx/>
              <a:tabLst/>
            </a:pPr>
            <a:endParaRPr kumimoji="0" lang="en-US" sz="3300" b="0" i="0" u="none" strike="noStrike" cap="none" spc="-60" normalizeH="0" dirty="0">
              <a:ln>
                <a:noFill/>
              </a:ln>
              <a:solidFill>
                <a:srgbClr val="FFFFFF"/>
              </a:solidFill>
              <a:effectLst/>
              <a:uFill>
                <a:solidFill>
                  <a:srgbClr val="000000"/>
                </a:solidFill>
              </a:uFill>
              <a:latin typeface="+mj-lt"/>
              <a:ea typeface="+mj-ea"/>
              <a:cs typeface="+mj-cs"/>
              <a:sym typeface="Arial"/>
            </a:endParaRPr>
          </a:p>
        </p:txBody>
      </p:sp>
      <p:sp>
        <p:nvSpPr>
          <p:cNvPr id="65" name="What's the secret behind good presentations?"/>
          <p:cNvSpPr txBox="1"/>
          <p:nvPr/>
        </p:nvSpPr>
        <p:spPr>
          <a:xfrm>
            <a:off x="26792" y="2350394"/>
            <a:ext cx="4504263" cy="327458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vert="horz" lIns="91440" tIns="45720" rIns="91440" bIns="45720" rtlCol="0" anchor="t">
            <a:noAutofit/>
          </a:bodyPr>
          <a:lstStyle/>
          <a:p>
            <a:pPr marL="303529" defTabSz="914400">
              <a:lnSpc>
                <a:spcPct val="90000"/>
              </a:lnSpc>
              <a:spcAft>
                <a:spcPts val="600"/>
              </a:spcAft>
              <a:buClr>
                <a:schemeClr val="accent1"/>
              </a:buClr>
            </a:pPr>
            <a:r>
              <a:rPr lang="en-US" sz="2400" dirty="0">
                <a:solidFill>
                  <a:schemeClr val="bg1"/>
                </a:solidFill>
              </a:rPr>
              <a:t>1) What differences have you noticed between cultures when disagreeing?</a:t>
            </a:r>
          </a:p>
          <a:p>
            <a:pPr marL="303529" defTabSz="914400">
              <a:lnSpc>
                <a:spcPct val="90000"/>
              </a:lnSpc>
              <a:spcAft>
                <a:spcPts val="600"/>
              </a:spcAft>
              <a:buClr>
                <a:schemeClr val="accent1"/>
              </a:buClr>
            </a:pPr>
            <a:r>
              <a:rPr lang="en-US" sz="2400" dirty="0">
                <a:solidFill>
                  <a:schemeClr val="bg1"/>
                </a:solidFill>
              </a:rPr>
              <a:t>2) What shouldn’t we do in China/Korea/Japan if we disagree with someone?</a:t>
            </a:r>
          </a:p>
          <a:p>
            <a:pPr marL="303529" defTabSz="914400">
              <a:lnSpc>
                <a:spcPct val="90000"/>
              </a:lnSpc>
              <a:spcAft>
                <a:spcPts val="600"/>
              </a:spcAft>
              <a:buClr>
                <a:schemeClr val="accent1"/>
              </a:buClr>
            </a:pPr>
            <a:r>
              <a:rPr lang="en-US" sz="2400" dirty="0">
                <a:solidFill>
                  <a:schemeClr val="bg1"/>
                </a:solidFill>
              </a:rPr>
              <a:t>3) What is hardest for you when someone from America/Europe disagrees with you?</a:t>
            </a:r>
          </a:p>
        </p:txBody>
      </p:sp>
      <p:pic>
        <p:nvPicPr>
          <p:cNvPr id="5" name="Picture 4">
            <a:extLst>
              <a:ext uri="{FF2B5EF4-FFF2-40B4-BE49-F238E27FC236}">
                <a16:creationId xmlns:a16="http://schemas.microsoft.com/office/drawing/2014/main" id="{CAA10B68-E634-1144-8BA6-FE9FE238E39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11269" r="11269"/>
          <a:stretch/>
        </p:blipFill>
        <p:spPr>
          <a:xfrm>
            <a:off x="5137463" y="759599"/>
            <a:ext cx="6193767" cy="5330650"/>
          </a:xfrm>
          <a:prstGeom prst="rect">
            <a:avLst/>
          </a:prstGeom>
        </p:spPr>
      </p:pic>
    </p:spTree>
    <p:custDataLst>
      <p:tags r:id="rId1"/>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AFF8E-F85B-1946-A787-7B0F9D5A02B6}"/>
              </a:ext>
            </a:extLst>
          </p:cNvPr>
          <p:cNvSpPr>
            <a:spLocks noGrp="1"/>
          </p:cNvSpPr>
          <p:nvPr>
            <p:ph type="title"/>
          </p:nvPr>
        </p:nvSpPr>
        <p:spPr/>
        <p:txBody>
          <a:bodyPr/>
          <a:lstStyle/>
          <a:p>
            <a:r>
              <a:rPr lang="en-JP" dirty="0"/>
              <a:t>Disagreeing Across Cultures</a:t>
            </a:r>
          </a:p>
        </p:txBody>
      </p:sp>
      <p:pic>
        <p:nvPicPr>
          <p:cNvPr id="3" name="Picture 2" descr="Chart, line chart&#10;&#10;Description automatically generated">
            <a:extLst>
              <a:ext uri="{FF2B5EF4-FFF2-40B4-BE49-F238E27FC236}">
                <a16:creationId xmlns:a16="http://schemas.microsoft.com/office/drawing/2014/main" id="{159D448E-3E9A-CB21-EB3D-7C5D86D468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83096" y="654903"/>
            <a:ext cx="7614993" cy="5800488"/>
          </a:xfrm>
          <a:prstGeom prst="rect">
            <a:avLst/>
          </a:prstGeom>
        </p:spPr>
      </p:pic>
    </p:spTree>
    <p:custDataLst>
      <p:tags r:id="rId1"/>
    </p:custDataLst>
    <p:extLst>
      <p:ext uri="{BB962C8B-B14F-4D97-AF65-F5344CB8AC3E}">
        <p14:creationId xmlns:p14="http://schemas.microsoft.com/office/powerpoint/2010/main" val="3172320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AFF8E-F85B-1946-A787-7B0F9D5A02B6}"/>
              </a:ext>
            </a:extLst>
          </p:cNvPr>
          <p:cNvSpPr>
            <a:spLocks noGrp="1"/>
          </p:cNvSpPr>
          <p:nvPr>
            <p:ph type="title"/>
          </p:nvPr>
        </p:nvSpPr>
        <p:spPr/>
        <p:txBody>
          <a:bodyPr/>
          <a:lstStyle/>
          <a:p>
            <a:r>
              <a:rPr lang="en-JP" dirty="0"/>
              <a:t>Disagreeing Across Cultures</a:t>
            </a:r>
          </a:p>
        </p:txBody>
      </p:sp>
      <p:sp>
        <p:nvSpPr>
          <p:cNvPr id="3" name="Text Placeholder 2">
            <a:extLst>
              <a:ext uri="{FF2B5EF4-FFF2-40B4-BE49-F238E27FC236}">
                <a16:creationId xmlns:a16="http://schemas.microsoft.com/office/drawing/2014/main" id="{816D9DB8-F245-E7BA-AD4E-C8D82D373DCC}"/>
              </a:ext>
            </a:extLst>
          </p:cNvPr>
          <p:cNvSpPr txBox="1">
            <a:spLocks/>
          </p:cNvSpPr>
          <p:nvPr/>
        </p:nvSpPr>
        <p:spPr>
          <a:xfrm>
            <a:off x="3869268" y="864108"/>
            <a:ext cx="7686462" cy="5120640"/>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endParaRPr lang="en-JP" sz="2400" dirty="0">
              <a:solidFill>
                <a:schemeClr val="tx1"/>
              </a:solidFill>
            </a:endParaRPr>
          </a:p>
        </p:txBody>
      </p:sp>
      <p:pic>
        <p:nvPicPr>
          <p:cNvPr id="4" name="Picture 3" descr="A picture containing chart&#10;&#10;Description automatically generated">
            <a:extLst>
              <a:ext uri="{FF2B5EF4-FFF2-40B4-BE49-F238E27FC236}">
                <a16:creationId xmlns:a16="http://schemas.microsoft.com/office/drawing/2014/main" id="{EF5B2572-9A97-D2D9-2144-4864DBAC65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8490" y="484378"/>
            <a:ext cx="7861300" cy="5880100"/>
          </a:xfrm>
          <a:prstGeom prst="rect">
            <a:avLst/>
          </a:prstGeom>
        </p:spPr>
      </p:pic>
    </p:spTree>
    <p:custDataLst>
      <p:tags r:id="rId1"/>
    </p:custDataLst>
    <p:extLst>
      <p:ext uri="{BB962C8B-B14F-4D97-AF65-F5344CB8AC3E}">
        <p14:creationId xmlns:p14="http://schemas.microsoft.com/office/powerpoint/2010/main" val="2138712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E9C51-DB9E-DA44-9A34-B5F5D4F79558}"/>
              </a:ext>
            </a:extLst>
          </p:cNvPr>
          <p:cNvSpPr>
            <a:spLocks noGrp="1"/>
          </p:cNvSpPr>
          <p:nvPr>
            <p:ph type="title"/>
          </p:nvPr>
        </p:nvSpPr>
        <p:spPr>
          <a:xfrm>
            <a:off x="195768" y="1128408"/>
            <a:ext cx="3096071" cy="4601183"/>
          </a:xfrm>
        </p:spPr>
        <p:txBody>
          <a:bodyPr/>
          <a:lstStyle/>
          <a:p>
            <a:r>
              <a:rPr lang="en-JP" dirty="0"/>
              <a:t>Disagreeing Across Cultures</a:t>
            </a:r>
          </a:p>
        </p:txBody>
      </p:sp>
      <p:sp>
        <p:nvSpPr>
          <p:cNvPr id="3" name="Text Placeholder 2">
            <a:extLst>
              <a:ext uri="{FF2B5EF4-FFF2-40B4-BE49-F238E27FC236}">
                <a16:creationId xmlns:a16="http://schemas.microsoft.com/office/drawing/2014/main" id="{87BA1104-B5E3-C3A4-A78D-0E7929918858}"/>
              </a:ext>
            </a:extLst>
          </p:cNvPr>
          <p:cNvSpPr txBox="1">
            <a:spLocks/>
          </p:cNvSpPr>
          <p:nvPr/>
        </p:nvSpPr>
        <p:spPr>
          <a:xfrm>
            <a:off x="3869268" y="864108"/>
            <a:ext cx="7686462" cy="5120640"/>
          </a:xfrm>
          <a:prstGeom prst="rect">
            <a:avLst/>
          </a:prstGeom>
        </p:spPr>
        <p:txBody>
          <a:bodyPr>
            <a:normAutofit/>
          </a:bodyPr>
          <a:lst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a:lstStyle>
          <a:p>
            <a:pPr marL="0" indent="0">
              <a:buFont typeface="Wingdings 2" pitchFamily="18" charset="2"/>
              <a:buNone/>
            </a:pPr>
            <a:endParaRPr lang="en-JP" sz="2400" dirty="0"/>
          </a:p>
        </p:txBody>
      </p:sp>
      <p:sp>
        <p:nvSpPr>
          <p:cNvPr id="8" name="TextBox 7">
            <a:extLst>
              <a:ext uri="{FF2B5EF4-FFF2-40B4-BE49-F238E27FC236}">
                <a16:creationId xmlns:a16="http://schemas.microsoft.com/office/drawing/2014/main" id="{2E78BC74-6838-4435-3177-5D39A0AD7349}"/>
              </a:ext>
            </a:extLst>
          </p:cNvPr>
          <p:cNvSpPr txBox="1"/>
          <p:nvPr/>
        </p:nvSpPr>
        <p:spPr>
          <a:xfrm>
            <a:off x="3664551" y="688586"/>
            <a:ext cx="6100548" cy="461665"/>
          </a:xfrm>
          <a:prstGeom prst="rect">
            <a:avLst/>
          </a:prstGeom>
          <a:noFill/>
        </p:spPr>
        <p:txBody>
          <a:bodyPr wrap="square">
            <a:spAutoFit/>
          </a:bodyPr>
          <a:lstStyle/>
          <a:p>
            <a:r>
              <a:rPr lang="en-US" altLang="ja-JP" sz="2400" dirty="0">
                <a:solidFill>
                  <a:schemeClr val="tx1"/>
                </a:solidFill>
              </a:rPr>
              <a:t>Scenario: Disagreeing</a:t>
            </a:r>
            <a:endParaRPr lang="en-JP" sz="2400" dirty="0"/>
          </a:p>
        </p:txBody>
      </p:sp>
      <p:cxnSp>
        <p:nvCxnSpPr>
          <p:cNvPr id="9" name="Straight Connector 8">
            <a:extLst>
              <a:ext uri="{FF2B5EF4-FFF2-40B4-BE49-F238E27FC236}">
                <a16:creationId xmlns:a16="http://schemas.microsoft.com/office/drawing/2014/main" id="{E90FD80D-0183-BFE2-0B5F-882B64EAEE37}"/>
              </a:ext>
            </a:extLst>
          </p:cNvPr>
          <p:cNvCxnSpPr/>
          <p:nvPr/>
        </p:nvCxnSpPr>
        <p:spPr>
          <a:xfrm>
            <a:off x="4631674" y="5567300"/>
            <a:ext cx="6161649"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Isosceles Triangle 32">
            <a:extLst>
              <a:ext uri="{FF2B5EF4-FFF2-40B4-BE49-F238E27FC236}">
                <a16:creationId xmlns:a16="http://schemas.microsoft.com/office/drawing/2014/main" id="{499010D4-558D-C28E-807D-84B2952AB711}"/>
              </a:ext>
            </a:extLst>
          </p:cNvPr>
          <p:cNvSpPr/>
          <p:nvPr/>
        </p:nvSpPr>
        <p:spPr>
          <a:xfrm>
            <a:off x="7119286" y="5333126"/>
            <a:ext cx="633046" cy="3964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Isosceles Triangle 34">
            <a:extLst>
              <a:ext uri="{FF2B5EF4-FFF2-40B4-BE49-F238E27FC236}">
                <a16:creationId xmlns:a16="http://schemas.microsoft.com/office/drawing/2014/main" id="{B6D7E969-EAE0-0A9C-69F0-7153B90D48E1}"/>
              </a:ext>
            </a:extLst>
          </p:cNvPr>
          <p:cNvSpPr/>
          <p:nvPr/>
        </p:nvSpPr>
        <p:spPr>
          <a:xfrm>
            <a:off x="10364994" y="5333125"/>
            <a:ext cx="633046" cy="396465"/>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a:p>
        </p:txBody>
      </p:sp>
      <p:sp>
        <p:nvSpPr>
          <p:cNvPr id="12" name="TextBox 11">
            <a:extLst>
              <a:ext uri="{FF2B5EF4-FFF2-40B4-BE49-F238E27FC236}">
                <a16:creationId xmlns:a16="http://schemas.microsoft.com/office/drawing/2014/main" id="{67C66373-9A8D-70C3-DC1A-558A4D7FBA9C}"/>
              </a:ext>
            </a:extLst>
          </p:cNvPr>
          <p:cNvSpPr txBox="1"/>
          <p:nvPr/>
        </p:nvSpPr>
        <p:spPr>
          <a:xfrm>
            <a:off x="9571024" y="5831339"/>
            <a:ext cx="2289577" cy="369332"/>
          </a:xfrm>
          <a:prstGeom prst="rect">
            <a:avLst/>
          </a:prstGeom>
          <a:noFill/>
        </p:spPr>
        <p:txBody>
          <a:bodyPr wrap="square">
            <a:spAutoFit/>
          </a:bodyPr>
          <a:lstStyle/>
          <a:p>
            <a:r>
              <a:rPr lang="en-CA" dirty="0"/>
              <a:t>Avoids Confrontation</a:t>
            </a:r>
          </a:p>
        </p:txBody>
      </p:sp>
      <p:sp>
        <p:nvSpPr>
          <p:cNvPr id="13" name="TextBox 12">
            <a:extLst>
              <a:ext uri="{FF2B5EF4-FFF2-40B4-BE49-F238E27FC236}">
                <a16:creationId xmlns:a16="http://schemas.microsoft.com/office/drawing/2014/main" id="{8A1211F3-8850-E578-F485-100BB038216E}"/>
              </a:ext>
            </a:extLst>
          </p:cNvPr>
          <p:cNvSpPr txBox="1"/>
          <p:nvPr/>
        </p:nvSpPr>
        <p:spPr>
          <a:xfrm>
            <a:off x="9295475" y="4814237"/>
            <a:ext cx="2565126" cy="369332"/>
          </a:xfrm>
          <a:prstGeom prst="rect">
            <a:avLst/>
          </a:prstGeom>
          <a:noFill/>
        </p:spPr>
        <p:txBody>
          <a:bodyPr wrap="none" rtlCol="0">
            <a:spAutoFit/>
          </a:bodyPr>
          <a:lstStyle/>
          <a:p>
            <a:r>
              <a:rPr lang="en-CA" dirty="0"/>
              <a:t>Japanese team member</a:t>
            </a:r>
          </a:p>
        </p:txBody>
      </p:sp>
      <p:sp>
        <p:nvSpPr>
          <p:cNvPr id="14" name="TextBox 13">
            <a:extLst>
              <a:ext uri="{FF2B5EF4-FFF2-40B4-BE49-F238E27FC236}">
                <a16:creationId xmlns:a16="http://schemas.microsoft.com/office/drawing/2014/main" id="{B1A3CA21-F05C-A02A-BCED-376FBBB98484}"/>
              </a:ext>
            </a:extLst>
          </p:cNvPr>
          <p:cNvSpPr txBox="1"/>
          <p:nvPr/>
        </p:nvSpPr>
        <p:spPr>
          <a:xfrm>
            <a:off x="6262593" y="4814237"/>
            <a:ext cx="2111475" cy="369332"/>
          </a:xfrm>
          <a:prstGeom prst="rect">
            <a:avLst/>
          </a:prstGeom>
          <a:noFill/>
        </p:spPr>
        <p:txBody>
          <a:bodyPr wrap="none" rtlCol="0">
            <a:spAutoFit/>
          </a:bodyPr>
          <a:lstStyle/>
          <a:p>
            <a:r>
              <a:rPr lang="en-CA" dirty="0"/>
              <a:t>Boise team member</a:t>
            </a:r>
          </a:p>
        </p:txBody>
      </p:sp>
      <p:sp>
        <p:nvSpPr>
          <p:cNvPr id="16" name="TextBox 15">
            <a:extLst>
              <a:ext uri="{FF2B5EF4-FFF2-40B4-BE49-F238E27FC236}">
                <a16:creationId xmlns:a16="http://schemas.microsoft.com/office/drawing/2014/main" id="{5470DDAD-A74C-756F-20CC-2C0FF5F1E19D}"/>
              </a:ext>
            </a:extLst>
          </p:cNvPr>
          <p:cNvSpPr txBox="1"/>
          <p:nvPr/>
        </p:nvSpPr>
        <p:spPr>
          <a:xfrm>
            <a:off x="3564397" y="5775305"/>
            <a:ext cx="1730934" cy="369332"/>
          </a:xfrm>
          <a:prstGeom prst="rect">
            <a:avLst/>
          </a:prstGeom>
          <a:noFill/>
        </p:spPr>
        <p:txBody>
          <a:bodyPr wrap="square">
            <a:spAutoFit/>
          </a:bodyPr>
          <a:lstStyle/>
          <a:p>
            <a:r>
              <a:rPr lang="en-CA" dirty="0"/>
              <a:t>Confrontational</a:t>
            </a:r>
          </a:p>
        </p:txBody>
      </p:sp>
      <p:sp>
        <p:nvSpPr>
          <p:cNvPr id="18" name="TextBox 17">
            <a:extLst>
              <a:ext uri="{FF2B5EF4-FFF2-40B4-BE49-F238E27FC236}">
                <a16:creationId xmlns:a16="http://schemas.microsoft.com/office/drawing/2014/main" id="{1609B4AD-C8E6-0C66-4639-EBACAF1CBF70}"/>
              </a:ext>
            </a:extLst>
          </p:cNvPr>
          <p:cNvSpPr txBox="1"/>
          <p:nvPr/>
        </p:nvSpPr>
        <p:spPr>
          <a:xfrm>
            <a:off x="3632706" y="1290699"/>
            <a:ext cx="7936172" cy="2554545"/>
          </a:xfrm>
          <a:prstGeom prst="rect">
            <a:avLst/>
          </a:prstGeom>
          <a:noFill/>
        </p:spPr>
        <p:txBody>
          <a:bodyPr wrap="square">
            <a:spAutoFit/>
          </a:bodyPr>
          <a:lstStyle/>
          <a:p>
            <a:r>
              <a:rPr lang="en-US" sz="2000" dirty="0">
                <a:solidFill>
                  <a:schemeClr val="tx1"/>
                </a:solidFill>
              </a:rPr>
              <a:t>You are trying to set a deadline for an upcoming project with a group of TMs in Boise. You think your team won’t need much time to complete the issue. One of your coworkers in Boise strongly disagrees. In front of everyone at the meeting, he says “I totally disagree with you and your schedule.” </a:t>
            </a:r>
          </a:p>
          <a:p>
            <a:endParaRPr lang="en-US" sz="2000" dirty="0"/>
          </a:p>
          <a:p>
            <a:pPr marL="285750" indent="-285750">
              <a:buFont typeface="Arial" panose="020B0604020202020204" pitchFamily="34" charset="0"/>
              <a:buChar char="•"/>
            </a:pPr>
            <a:r>
              <a:rPr lang="en-US" sz="2000" dirty="0">
                <a:solidFill>
                  <a:schemeClr val="tx1"/>
                </a:solidFill>
              </a:rPr>
              <a:t>How do you respond to this?</a:t>
            </a:r>
          </a:p>
          <a:p>
            <a:pPr marL="285750" indent="-285750">
              <a:buFont typeface="Arial" panose="020B0604020202020204" pitchFamily="34" charset="0"/>
              <a:buChar char="•"/>
            </a:pPr>
            <a:r>
              <a:rPr lang="en-US" sz="2000" dirty="0">
                <a:solidFill>
                  <a:schemeClr val="tx1"/>
                </a:solidFill>
              </a:rPr>
              <a:t>What would you say if you disagreed with his/her proposed timeline?</a:t>
            </a:r>
          </a:p>
        </p:txBody>
      </p:sp>
    </p:spTree>
    <p:extLst>
      <p:ext uri="{BB962C8B-B14F-4D97-AF65-F5344CB8AC3E}">
        <p14:creationId xmlns:p14="http://schemas.microsoft.com/office/powerpoint/2010/main" val="4187798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22325-9ABE-CB4F-9064-7EBE881908FB}"/>
              </a:ext>
            </a:extLst>
          </p:cNvPr>
          <p:cNvSpPr>
            <a:spLocks noGrp="1"/>
          </p:cNvSpPr>
          <p:nvPr>
            <p:ph type="title"/>
          </p:nvPr>
        </p:nvSpPr>
        <p:spPr/>
        <p:txBody>
          <a:bodyPr/>
          <a:lstStyle/>
          <a:p>
            <a:r>
              <a:rPr lang="en-JP" dirty="0"/>
              <a:t>Strategies &amp; Workshop Takeaways</a:t>
            </a:r>
          </a:p>
        </p:txBody>
      </p:sp>
      <p:sp>
        <p:nvSpPr>
          <p:cNvPr id="3" name="Content Placeholder 2">
            <a:extLst>
              <a:ext uri="{FF2B5EF4-FFF2-40B4-BE49-F238E27FC236}">
                <a16:creationId xmlns:a16="http://schemas.microsoft.com/office/drawing/2014/main" id="{66FB51BB-474F-1F4B-B955-61C734E1AE26}"/>
              </a:ext>
            </a:extLst>
          </p:cNvPr>
          <p:cNvSpPr>
            <a:spLocks noGrp="1"/>
          </p:cNvSpPr>
          <p:nvPr>
            <p:ph idx="1"/>
          </p:nvPr>
        </p:nvSpPr>
        <p:spPr>
          <a:xfrm>
            <a:off x="3691847" y="333210"/>
            <a:ext cx="7772273" cy="6182436"/>
          </a:xfrm>
        </p:spPr>
        <p:txBody>
          <a:bodyPr>
            <a:normAutofit lnSpcReduction="10000"/>
          </a:bodyPr>
          <a:lstStyle/>
          <a:p>
            <a:pPr marL="0" indent="0">
              <a:buNone/>
            </a:pPr>
            <a:r>
              <a:rPr lang="en-JP" sz="3600" b="1" dirty="0">
                <a:solidFill>
                  <a:schemeClr val="tx1"/>
                </a:solidFill>
              </a:rPr>
              <a:t>If you’re from a non-confrontational culture…</a:t>
            </a:r>
            <a:endParaRPr lang="en-JP" sz="3600" dirty="0">
              <a:solidFill>
                <a:schemeClr val="tx1"/>
              </a:solidFill>
            </a:endParaRPr>
          </a:p>
          <a:p>
            <a:pPr marL="0" indent="0">
              <a:buNone/>
            </a:pPr>
            <a:r>
              <a:rPr lang="en-US" sz="2800" dirty="0">
                <a:solidFill>
                  <a:schemeClr val="tx1"/>
                </a:solidFill>
              </a:rPr>
              <a:t>1) Understand that a German, French, American person saying “I totally disagree  with you” </a:t>
            </a:r>
            <a:r>
              <a:rPr lang="en-US" sz="2800" b="1" dirty="0">
                <a:solidFill>
                  <a:schemeClr val="tx1"/>
                </a:solidFill>
              </a:rPr>
              <a:t>isn’t</a:t>
            </a:r>
            <a:r>
              <a:rPr lang="en-US" sz="2800" dirty="0">
                <a:solidFill>
                  <a:schemeClr val="tx1"/>
                </a:solidFill>
              </a:rPr>
              <a:t> an attack on you personally.</a:t>
            </a:r>
          </a:p>
          <a:p>
            <a:pPr marL="0" indent="0">
              <a:buNone/>
            </a:pPr>
            <a:r>
              <a:rPr lang="en-US" sz="2800" dirty="0">
                <a:solidFill>
                  <a:schemeClr val="tx1"/>
                </a:solidFill>
              </a:rPr>
              <a:t> </a:t>
            </a:r>
            <a:br>
              <a:rPr lang="en-US" sz="3600" dirty="0">
                <a:solidFill>
                  <a:schemeClr val="tx1"/>
                </a:solidFill>
              </a:rPr>
            </a:br>
            <a:r>
              <a:rPr lang="en-US" sz="2800" dirty="0">
                <a:solidFill>
                  <a:schemeClr val="tx1"/>
                </a:solidFill>
              </a:rPr>
              <a:t>2) Adapt your way of disagreeing to your coworker’s style. (German = Using stronger modifiers/more direct language).</a:t>
            </a:r>
          </a:p>
          <a:p>
            <a:pPr marL="0" indent="0">
              <a:buNone/>
            </a:pPr>
            <a:endParaRPr lang="en-US" sz="2800" dirty="0">
              <a:solidFill>
                <a:schemeClr val="tx1"/>
              </a:solidFill>
            </a:endParaRPr>
          </a:p>
          <a:p>
            <a:pPr marL="0" indent="0">
              <a:buNone/>
            </a:pPr>
            <a:r>
              <a:rPr lang="en-US" sz="2800" dirty="0">
                <a:solidFill>
                  <a:schemeClr val="tx1"/>
                </a:solidFill>
              </a:rPr>
              <a:t>3) Consider playing “Devil’s advocate.” This means to (on purpose) consider both sides even if you disagree. Frame your language by saying “Let me play devil’s advocate so we can explore both sides.”</a:t>
            </a:r>
            <a:endParaRPr lang="en-JP" sz="3600" dirty="0">
              <a:solidFill>
                <a:schemeClr val="tx1"/>
              </a:solidFill>
            </a:endParaRPr>
          </a:p>
        </p:txBody>
      </p:sp>
    </p:spTree>
    <p:extLst>
      <p:ext uri="{BB962C8B-B14F-4D97-AF65-F5344CB8AC3E}">
        <p14:creationId xmlns:p14="http://schemas.microsoft.com/office/powerpoint/2010/main" val="3068742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22325-9ABE-CB4F-9064-7EBE881908FB}"/>
              </a:ext>
            </a:extLst>
          </p:cNvPr>
          <p:cNvSpPr>
            <a:spLocks noGrp="1"/>
          </p:cNvSpPr>
          <p:nvPr>
            <p:ph type="title"/>
          </p:nvPr>
        </p:nvSpPr>
        <p:spPr/>
        <p:txBody>
          <a:bodyPr/>
          <a:lstStyle/>
          <a:p>
            <a:r>
              <a:rPr lang="en-JP" dirty="0"/>
              <a:t>Strategies &amp; Workshop Takeaways</a:t>
            </a:r>
          </a:p>
        </p:txBody>
      </p:sp>
      <p:sp>
        <p:nvSpPr>
          <p:cNvPr id="3" name="Content Placeholder 2">
            <a:extLst>
              <a:ext uri="{FF2B5EF4-FFF2-40B4-BE49-F238E27FC236}">
                <a16:creationId xmlns:a16="http://schemas.microsoft.com/office/drawing/2014/main" id="{66FB51BB-474F-1F4B-B955-61C734E1AE26}"/>
              </a:ext>
            </a:extLst>
          </p:cNvPr>
          <p:cNvSpPr>
            <a:spLocks noGrp="1"/>
          </p:cNvSpPr>
          <p:nvPr>
            <p:ph idx="1"/>
          </p:nvPr>
        </p:nvSpPr>
        <p:spPr>
          <a:xfrm>
            <a:off x="3691847" y="333210"/>
            <a:ext cx="7772273" cy="6182436"/>
          </a:xfrm>
        </p:spPr>
        <p:txBody>
          <a:bodyPr>
            <a:normAutofit/>
          </a:bodyPr>
          <a:lstStyle/>
          <a:p>
            <a:pPr marL="0" indent="0">
              <a:buNone/>
            </a:pPr>
            <a:r>
              <a:rPr lang="en-JP" sz="3600" b="1" dirty="0">
                <a:solidFill>
                  <a:schemeClr val="tx1"/>
                </a:solidFill>
              </a:rPr>
              <a:t>If you’re from a confrontational culture…</a:t>
            </a:r>
            <a:endParaRPr lang="en-JP" sz="3600" dirty="0">
              <a:solidFill>
                <a:schemeClr val="tx1"/>
              </a:solidFill>
            </a:endParaRPr>
          </a:p>
          <a:p>
            <a:pPr marL="0" indent="0">
              <a:buNone/>
            </a:pPr>
            <a:r>
              <a:rPr lang="en-US" sz="2800" dirty="0">
                <a:solidFill>
                  <a:schemeClr val="tx1"/>
                </a:solidFill>
              </a:rPr>
              <a:t>1) Depersonalize your disagreements. Avoid emphasis on “I” and “You.”</a:t>
            </a:r>
          </a:p>
          <a:p>
            <a:pPr marL="0" indent="0">
              <a:buNone/>
            </a:pPr>
            <a:br>
              <a:rPr lang="en-US" sz="3600" dirty="0">
                <a:solidFill>
                  <a:schemeClr val="tx1"/>
                </a:solidFill>
              </a:rPr>
            </a:br>
            <a:r>
              <a:rPr lang="en-US" sz="2800" dirty="0">
                <a:solidFill>
                  <a:schemeClr val="tx1"/>
                </a:solidFill>
              </a:rPr>
              <a:t>2) Consider holding a premeeting to ensure that everyone in the main meeting is not surprised by your sudden disagreement. </a:t>
            </a:r>
          </a:p>
          <a:p>
            <a:pPr marL="0" indent="0">
              <a:buNone/>
            </a:pPr>
            <a:endParaRPr lang="en-US" sz="2800" dirty="0">
              <a:solidFill>
                <a:schemeClr val="tx1"/>
              </a:solidFill>
            </a:endParaRPr>
          </a:p>
          <a:p>
            <a:pPr marL="0" indent="0">
              <a:buNone/>
            </a:pPr>
            <a:r>
              <a:rPr lang="en-US" sz="2800" dirty="0">
                <a:solidFill>
                  <a:schemeClr val="tx1"/>
                </a:solidFill>
              </a:rPr>
              <a:t>3) Consider playing “Devil’s advocate.” This means to (on purpose) consider both sides even if you disagree. Frame your language by saying “Let me play devil’s advocate so we can explore both sides.”</a:t>
            </a:r>
            <a:endParaRPr lang="en-JP" sz="3600" dirty="0">
              <a:solidFill>
                <a:schemeClr val="tx1"/>
              </a:solidFill>
            </a:endParaRPr>
          </a:p>
        </p:txBody>
      </p:sp>
    </p:spTree>
    <p:extLst>
      <p:ext uri="{BB962C8B-B14F-4D97-AF65-F5344CB8AC3E}">
        <p14:creationId xmlns:p14="http://schemas.microsoft.com/office/powerpoint/2010/main" val="881838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8"/>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rame">
  <a:themeElements>
    <a:clrScheme name="Custom">
      <a:dk1>
        <a:srgbClr val="000000"/>
      </a:dk1>
      <a:lt1>
        <a:srgbClr val="FFFFFF"/>
      </a:lt1>
      <a:dk2>
        <a:srgbClr val="545454"/>
      </a:dk2>
      <a:lt2>
        <a:srgbClr val="BFBFBF"/>
      </a:lt2>
      <a:accent1>
        <a:srgbClr val="1171B9"/>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6E6E9"/>
        </a:solidFill>
        <a:ln w="12700"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{A4FFE511-91EB-314F-9C38-0FC495113C26}tf10001124</Template>
  <TotalTime>7010</TotalTime>
  <Words>354</Words>
  <Application>Microsoft Macintosh PowerPoint</Application>
  <PresentationFormat>Widescreen</PresentationFormat>
  <Paragraphs>31</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Corbel</vt:lpstr>
      <vt:lpstr>Lucida Grande</vt:lpstr>
      <vt:lpstr>Wingdings 2</vt:lpstr>
      <vt:lpstr>Frame</vt:lpstr>
      <vt:lpstr>PowerPoint Presentation</vt:lpstr>
      <vt:lpstr>PowerPoint Presentation</vt:lpstr>
      <vt:lpstr>Disagreeing Across Cultures</vt:lpstr>
      <vt:lpstr>Disagreeing Across Cultures</vt:lpstr>
      <vt:lpstr>Disagreeing Across Cultures</vt:lpstr>
      <vt:lpstr>Strategies &amp; Workshop Takeaways</vt:lpstr>
      <vt:lpstr>Strategies &amp; Workshop 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Presentations Part 1  </dc:title>
  <dc:creator>Stephen Daly</dc:creator>
  <cp:lastModifiedBy>Conor Aherne (Shared)</cp:lastModifiedBy>
  <cp:revision>15</cp:revision>
  <dcterms:modified xsi:type="dcterms:W3CDTF">2022-08-29T22:32:08Z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0D715749-171D-439E-AE18-642C474130A8</vt:lpwstr>
  </property>
  <property fmtid="{D5CDD505-2E9C-101B-9397-08002B2CF9AE}" pid="3" name="ArticulatePath">
    <vt:lpwstr>New Presentation Workshop [7976]</vt:lpwstr>
  </property>
</Properties>
</file>