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68" r:id="rId1"/>
  </p:sldMasterIdLst>
  <p:notesMasterIdLst>
    <p:notesMasterId r:id="rId9"/>
  </p:notesMasterIdLst>
  <p:sldIdLst>
    <p:sldId id="290" r:id="rId2"/>
    <p:sldId id="257" r:id="rId3"/>
    <p:sldId id="333" r:id="rId4"/>
    <p:sldId id="299" r:id="rId5"/>
    <p:sldId id="320" r:id="rId6"/>
    <p:sldId id="343" r:id="rId7"/>
    <p:sldId id="32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D51ADE6A-740E-44AE-83CC-AE7238B6C88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4A9BC294-FFE2-49D5-8D69-9E1BD2C41BD5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BBFC77FB-9ED0-4EC9-95AA-A1379042E648}" styleName="">
    <a:tblBg/>
    <a:wholeTb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>
          <a:latin typeface="Verdana"/>
          <a:ea typeface="Verdana"/>
          <a:cs typeface="Verdan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69"/>
    <p:restoredTop sz="74966"/>
  </p:normalViewPr>
  <p:slideViewPr>
    <p:cSldViewPr snapToGrid="0">
      <p:cViewPr varScale="1">
        <p:scale>
          <a:sx n="94" d="100"/>
          <a:sy n="94" d="100"/>
        </p:scale>
        <p:origin x="9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99319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3069134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 dirty="0"/>
          </a:p>
        </p:txBody>
      </p:sp>
    </p:spTree>
    <p:extLst>
      <p:ext uri="{BB962C8B-B14F-4D97-AF65-F5344CB8AC3E}">
        <p14:creationId xmlns:p14="http://schemas.microsoft.com/office/powerpoint/2010/main" val="1945839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930177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7/29/22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7957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49134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11873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87008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56312-AC00-46C3-AEE1-C5B158050214}" type="datetimeFigureOut">
              <a:rPr lang="en-CA" smtClean="0"/>
              <a:t>2022-07-29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A1CA7-520B-4B54-9B99-EDFF994F014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517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70687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23289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28393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98570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577285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290837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5732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7/29/22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rPr lang="en-JP" smtClean="0"/>
              <a:t>‹#›</a:t>
            </a:fld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4031761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4" Type="http://schemas.openxmlformats.org/officeDocument/2006/relationships/hyperlink" Target="https://keepitrelax.com/coworking-in-singapore-a-summary-of-business-practices-in-singapor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CBBDD0-4420-4A50-96AB-392F9B97CF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65BA403-54B9-4A0B-BC79-028C495C03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7552943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9308D9-2B70-45C2-9D9E-801EC1596A78}"/>
              </a:ext>
            </a:extLst>
          </p:cNvPr>
          <p:cNvSpPr txBox="1"/>
          <p:nvPr/>
        </p:nvSpPr>
        <p:spPr>
          <a:xfrm>
            <a:off x="275820" y="1713269"/>
            <a:ext cx="7001301" cy="345824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b">
            <a:normAutofit/>
          </a:bodyPr>
          <a:lstStyle/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en-US" sz="5500" b="1" i="0" u="none" strike="noStrike" cap="none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July OPEN+ </a:t>
            </a:r>
          </a:p>
          <a:p>
            <a:pPr marL="40639" marR="40639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Language for Leaders at Micron - Part 2 (No-Oriented Questions)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5500" b="1" i="0" u="none" strike="noStrike" cap="none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pic>
        <p:nvPicPr>
          <p:cNvPr id="12" name="Picture 11" descr="Logo&#10;&#10;Description automatically generated with medium confidence">
            <a:extLst>
              <a:ext uri="{FF2B5EF4-FFF2-40B4-BE49-F238E27FC236}">
                <a16:creationId xmlns:a16="http://schemas.microsoft.com/office/drawing/2014/main" id="{9DD5315D-5FCD-4A2F-835E-71C87FC7D9D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7574" y="1695799"/>
            <a:ext cx="3458249" cy="3458249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DC8C6883-513A-4FE8-8B55-7AA2A13A9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custDataLst>
      <p:tags r:id="rId1"/>
    </p:custDataLst>
    <p:extLst>
      <p:ext uri="{BB962C8B-B14F-4D97-AF65-F5344CB8AC3E}">
        <p14:creationId xmlns:p14="http://schemas.microsoft.com/office/powerpoint/2010/main" val="105887883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94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F13A95FF-1A75-49AA-86AE-EED61BD0E4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61999"/>
            <a:ext cx="4642228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19BBE2-3C39-554C-B307-4E04EF750681}"/>
              </a:ext>
            </a:extLst>
          </p:cNvPr>
          <p:cNvSpPr txBox="1"/>
          <p:nvPr/>
        </p:nvSpPr>
        <p:spPr>
          <a:xfrm>
            <a:off x="270866" y="1233020"/>
            <a:ext cx="4016116" cy="125546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lIns="91440" tIns="45720" rIns="91440" bIns="45720" numCol="1" spcCol="38100" rtlCol="0" anchor="ctr">
            <a:normAutofit/>
          </a:bodyPr>
          <a:lstStyle/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sz="3300" spc="-60" dirty="0">
                <a:solidFill>
                  <a:srgbClr val="FFFFFF"/>
                </a:solidFill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OPEN+ 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sz="3300" b="0" i="0" u="none" strike="noStrike" cap="none" spc="-60" normalizeH="0" dirty="0">
                <a:ln>
                  <a:noFill/>
                </a:ln>
                <a:solidFill>
                  <a:srgbClr val="FFFFFF"/>
                </a:solidFill>
                <a:effectLst/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Arial"/>
              </a:rPr>
              <a:t>Discussion Questions</a:t>
            </a:r>
          </a:p>
          <a:p>
            <a:pPr marL="40639" marR="40639" indent="0" defTabSz="914400" fontAlgn="auto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sz="3300" b="0" i="0" u="none" strike="noStrike" cap="none" spc="-60" normalizeH="0" dirty="0">
              <a:ln>
                <a:noFill/>
              </a:ln>
              <a:solidFill>
                <a:srgbClr val="FFFFFF"/>
              </a:solidFill>
              <a:effectLst/>
              <a:uFill>
                <a:solidFill>
                  <a:srgbClr val="000000"/>
                </a:solidFill>
              </a:uFill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65" name="What's the secret behind good presentations?"/>
          <p:cNvSpPr txBox="1"/>
          <p:nvPr/>
        </p:nvSpPr>
        <p:spPr>
          <a:xfrm>
            <a:off x="26792" y="2488489"/>
            <a:ext cx="4504263" cy="327458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91440" tIns="45720" rIns="91440" bIns="45720" rtlCol="0" anchor="t">
            <a:noAutofit/>
          </a:bodyPr>
          <a:lstStyle/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</a:rPr>
              <a:t>1) What is the meaning of “negotiation?”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</a:rPr>
              <a:t>2) What are some examples of a “negotiation” at Micron?</a:t>
            </a:r>
          </a:p>
          <a:p>
            <a:pPr marL="303529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sz="2800" dirty="0">
                <a:solidFill>
                  <a:schemeClr val="bg1"/>
                </a:solidFill>
              </a:rPr>
              <a:t>3) What should we aim for in any negotiation?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A10B68-E634-1144-8BA6-FE9FE238E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11391" r="11391"/>
          <a:stretch/>
        </p:blipFill>
        <p:spPr>
          <a:xfrm>
            <a:off x="5137463" y="759599"/>
            <a:ext cx="6193767" cy="533065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86EEAC6-011F-4499-ACFF-2FDC742DB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70F14D-B6E6-40EA-96B4-4E18D0CF9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3577A01-3DD8-4E33-BEE1-3065F7E6FB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9599"/>
            <a:ext cx="7052486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A16ED4-37D4-5B46-BF88-5D16B9B05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48" y="1123837"/>
            <a:ext cx="6451110" cy="12554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Getting to “No”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11F629-8C6C-7C29-8DCB-5EB2938D0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9248" y="2510395"/>
            <a:ext cx="6451109" cy="32745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FFFFFF"/>
                </a:solidFill>
              </a:rPr>
              <a:t>Why should we aim for “no” and not “yes” early in the negotiation?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FFFFFF"/>
                </a:solidFill>
              </a:rPr>
              <a:t>1) </a:t>
            </a: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821BAA62-67BD-7A81-D586-B819BBE0941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" r="1" b="846"/>
          <a:stretch/>
        </p:blipFill>
        <p:spPr>
          <a:xfrm>
            <a:off x="7545032" y="759599"/>
            <a:ext cx="3778286" cy="533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1768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Negotiation Technique - No-Oriented Questions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8ECC9E2-2C4A-B710-7202-3047442CD80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3200" dirty="0">
                <a:solidFill>
                  <a:schemeClr val="tx1"/>
                </a:solidFill>
              </a:rPr>
              <a:t>What is a no-oriented question?</a:t>
            </a:r>
          </a:p>
          <a:p>
            <a:r>
              <a:rPr lang="en-JP" sz="3200" dirty="0">
                <a:solidFill>
                  <a:schemeClr val="tx1"/>
                </a:solidFill>
              </a:rPr>
              <a:t>Q: Is now a bad time to talk?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232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AFF8E-F85B-1946-A787-7B0F9D5A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Negotiation Technique - No-Oriented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D9DB8-F245-E7BA-AD4E-C8D82D373DCC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2400" dirty="0">
                <a:solidFill>
                  <a:schemeClr val="tx1"/>
                </a:solidFill>
              </a:rPr>
              <a:t>No-Oriented Questions in Action: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Steve</a:t>
            </a:r>
            <a:r>
              <a:rPr lang="en-JP" sz="2400" dirty="0">
                <a:solidFill>
                  <a:schemeClr val="tx1"/>
                </a:solidFill>
              </a:rPr>
              <a:t>: Hi Conor, is now a bad time?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Conor</a:t>
            </a:r>
            <a:r>
              <a:rPr lang="en-JP" sz="2400" dirty="0">
                <a:solidFill>
                  <a:schemeClr val="tx1"/>
                </a:solidFill>
              </a:rPr>
              <a:t>: No, I’m OK to talk now. 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Steve</a:t>
            </a:r>
            <a:r>
              <a:rPr lang="en-JP" sz="2400" dirty="0">
                <a:solidFill>
                  <a:schemeClr val="tx1"/>
                </a:solidFill>
              </a:rPr>
              <a:t>: Great, thanks. I just wanted to ask you about the ABC project. I realize the deadline was last Friday and we didn’t submit a proposal. Have you given up on this project?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Conor</a:t>
            </a:r>
            <a:r>
              <a:rPr lang="en-JP" sz="2400" dirty="0">
                <a:solidFill>
                  <a:schemeClr val="tx1"/>
                </a:solidFill>
              </a:rPr>
              <a:t>: No, I haven’t give up, but I needed your support and you were busy.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Steve</a:t>
            </a:r>
            <a:r>
              <a:rPr lang="en-JP" sz="2400" dirty="0">
                <a:solidFill>
                  <a:schemeClr val="tx1"/>
                </a:solidFill>
              </a:rPr>
              <a:t>: My support?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Conor</a:t>
            </a:r>
            <a:r>
              <a:rPr lang="en-JP" sz="2400" dirty="0">
                <a:solidFill>
                  <a:schemeClr val="tx1"/>
                </a:solidFill>
              </a:rPr>
              <a:t>: Yes, I wanted you to proofread my proposal before I send it. 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b="1" dirty="0">
                <a:solidFill>
                  <a:schemeClr val="tx1"/>
                </a:solidFill>
              </a:rPr>
              <a:t>Steve</a:t>
            </a:r>
            <a:r>
              <a:rPr lang="en-JP" sz="2400" dirty="0">
                <a:solidFill>
                  <a:schemeClr val="tx1"/>
                </a:solidFill>
              </a:rPr>
              <a:t>: I can do that.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38712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9C51-DB9E-DA44-9A34-B5F5D4F79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768" y="1128408"/>
            <a:ext cx="3096071" cy="4601183"/>
          </a:xfrm>
        </p:spPr>
        <p:txBody>
          <a:bodyPr/>
          <a:lstStyle/>
          <a:p>
            <a:r>
              <a:rPr lang="en-JP" dirty="0"/>
              <a:t>Negotiation Technique - </a:t>
            </a:r>
            <a:br>
              <a:rPr lang="en-JP" dirty="0"/>
            </a:br>
            <a:r>
              <a:rPr lang="en-JP" dirty="0"/>
              <a:t>No-Oriented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A1104-B5E3-C3A4-A78D-0E7929918858}"/>
              </a:ext>
            </a:extLst>
          </p:cNvPr>
          <p:cNvSpPr txBox="1">
            <a:spLocks/>
          </p:cNvSpPr>
          <p:nvPr/>
        </p:nvSpPr>
        <p:spPr>
          <a:xfrm>
            <a:off x="3869268" y="864108"/>
            <a:ext cx="7686462" cy="5120640"/>
          </a:xfrm>
          <a:prstGeom prst="rect">
            <a:avLst/>
          </a:prstGeom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endParaRPr lang="en-JP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9E11A5-DBE2-538A-16E3-94316A13B6E8}"/>
              </a:ext>
            </a:extLst>
          </p:cNvPr>
          <p:cNvSpPr txBox="1"/>
          <p:nvPr/>
        </p:nvSpPr>
        <p:spPr>
          <a:xfrm>
            <a:off x="785063" y="6304951"/>
            <a:ext cx="2387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10 Minutes / 4-5 people</a:t>
            </a:r>
          </a:p>
        </p:txBody>
      </p:sp>
      <p:pic>
        <p:nvPicPr>
          <p:cNvPr id="5" name="Graphic 4" descr="Stopwatch">
            <a:extLst>
              <a:ext uri="{FF2B5EF4-FFF2-40B4-BE49-F238E27FC236}">
                <a16:creationId xmlns:a16="http://schemas.microsoft.com/office/drawing/2014/main" id="{250F96B4-2D21-0A70-3BAE-2E45DB75E6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103" y="6144637"/>
            <a:ext cx="689960" cy="689960"/>
          </a:xfrm>
          <a:prstGeom prst="rect">
            <a:avLst/>
          </a:prstGeom>
          <a:ln w="9525">
            <a:noFill/>
          </a:ln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8624E9B-3211-2757-80D7-9209DA6F846F}"/>
              </a:ext>
            </a:extLst>
          </p:cNvPr>
          <p:cNvSpPr txBox="1">
            <a:spLocks/>
          </p:cNvSpPr>
          <p:nvPr/>
        </p:nvSpPr>
        <p:spPr>
          <a:xfrm>
            <a:off x="3705145" y="873252"/>
            <a:ext cx="7686462" cy="512064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en-JP" sz="2400" dirty="0">
                <a:solidFill>
                  <a:schemeClr val="tx1"/>
                </a:solidFill>
              </a:rPr>
              <a:t>What kind of no-oriented questions would you make in t</a:t>
            </a:r>
            <a:r>
              <a:rPr lang="en-US" sz="2400" dirty="0">
                <a:solidFill>
                  <a:schemeClr val="tx1"/>
                </a:solidFill>
              </a:rPr>
              <a:t>he</a:t>
            </a:r>
            <a:r>
              <a:rPr lang="en-JP" sz="2400" dirty="0">
                <a:solidFill>
                  <a:schemeClr val="tx1"/>
                </a:solidFill>
              </a:rPr>
              <a:t> following situations? </a:t>
            </a:r>
          </a:p>
          <a:p>
            <a:pPr marL="0" indent="0">
              <a:buFont typeface="Wingdings 2" pitchFamily="18" charset="2"/>
              <a:buNone/>
            </a:pPr>
            <a:r>
              <a:rPr lang="en-JP" sz="2400" dirty="0">
                <a:solidFill>
                  <a:schemeClr val="tx1"/>
                </a:solidFill>
              </a:rPr>
              <a:t>Create a no-oriented question you could ask your Micron counterpart in each situation. </a:t>
            </a:r>
          </a:p>
          <a:p>
            <a:pPr marL="0" indent="0">
              <a:buFont typeface="Wingdings 2" pitchFamily="18" charset="2"/>
              <a:buNone/>
            </a:pPr>
            <a:endParaRPr lang="en-JP" sz="2400" dirty="0">
              <a:solidFill>
                <a:schemeClr val="tx1"/>
              </a:solidFill>
            </a:endParaRP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JP" sz="2400" dirty="0">
                <a:solidFill>
                  <a:schemeClr val="tx1"/>
                </a:solidFill>
              </a:rPr>
              <a:t>Your Taiwanese coworker has ignored your last two emails in which you asked for some important data for your shared project. 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JP" sz="2400" dirty="0">
                <a:solidFill>
                  <a:schemeClr val="tx1"/>
                </a:solidFill>
              </a:rPr>
              <a:t>Your Boise colleague would like you to send her some </a:t>
            </a:r>
            <a:r>
              <a:rPr lang="en-US" sz="2400" dirty="0">
                <a:solidFill>
                  <a:schemeClr val="tx1"/>
                </a:solidFill>
              </a:rPr>
              <a:t>incomplete</a:t>
            </a:r>
            <a:r>
              <a:rPr lang="en-JP" sz="2400" dirty="0">
                <a:solidFill>
                  <a:schemeClr val="tx1"/>
                </a:solidFill>
              </a:rPr>
              <a:t> data for review. You know the data is innacurate, but she wants it ASAP.</a:t>
            </a:r>
          </a:p>
          <a:p>
            <a:pPr marL="457200" indent="-457200">
              <a:buFont typeface="Wingdings 2" pitchFamily="18" charset="2"/>
              <a:buAutoNum type="arabicParenR"/>
            </a:pPr>
            <a:r>
              <a:rPr lang="en-JP" sz="2400" dirty="0">
                <a:solidFill>
                  <a:schemeClr val="tx1"/>
                </a:solidFill>
              </a:rPr>
              <a:t>You’d like the budget to attend a 1-day workshop on a new tool, but you know your manager will say “no.” </a:t>
            </a:r>
          </a:p>
          <a:p>
            <a:pPr marL="0" indent="0">
              <a:buFont typeface="Wingdings 2" pitchFamily="18" charset="2"/>
              <a:buNone/>
            </a:pPr>
            <a:endParaRPr lang="en-JP" sz="2400" dirty="0"/>
          </a:p>
        </p:txBody>
      </p:sp>
    </p:spTree>
    <p:extLst>
      <p:ext uri="{BB962C8B-B14F-4D97-AF65-F5344CB8AC3E}">
        <p14:creationId xmlns:p14="http://schemas.microsoft.com/office/powerpoint/2010/main" val="418779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22325-9ABE-CB4F-9064-7EBE8819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Strategies &amp; Workshop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FB51BB-474F-1F4B-B955-61C734E1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1847" y="333210"/>
            <a:ext cx="7772273" cy="61824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JP" sz="3600" b="1" dirty="0">
                <a:solidFill>
                  <a:schemeClr val="tx1"/>
                </a:solidFill>
              </a:rPr>
              <a:t>Language for Leaders at Micron - Part 2</a:t>
            </a:r>
            <a:endParaRPr lang="en-JP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1) Get to ”no” early, instead of “yes” - An early “yes” in a negotiation tends to be fake.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2) Use a “no-oriented question” in emails and when speaking to get a “no.”</a:t>
            </a:r>
            <a:endParaRPr lang="en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74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rame">
  <a:themeElements>
    <a:clrScheme name="Custom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1171B9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{A4FFE511-91EB-314F-9C38-0FC495113C26}tf10001124</Template>
  <TotalTime>6961</TotalTime>
  <Words>390</Words>
  <Application>Microsoft Macintosh PowerPoint</Application>
  <PresentationFormat>Widescreen</PresentationFormat>
  <Paragraphs>33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Corbel</vt:lpstr>
      <vt:lpstr>Lucida Grande</vt:lpstr>
      <vt:lpstr>Wingdings 2</vt:lpstr>
      <vt:lpstr>Frame</vt:lpstr>
      <vt:lpstr>PowerPoint Presentation</vt:lpstr>
      <vt:lpstr>PowerPoint Presentation</vt:lpstr>
      <vt:lpstr>Getting to “No”</vt:lpstr>
      <vt:lpstr>Negotiation Technique - No-Oriented Questions</vt:lpstr>
      <vt:lpstr>Negotiation Technique - No-Oriented Questions</vt:lpstr>
      <vt:lpstr>Negotiation Technique -  No-Oriented Questions</vt:lpstr>
      <vt:lpstr>Strategies &amp; Workshop Takeaways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Presentations Part 1  </dc:title>
  <dc:creator>Stephen Daly</dc:creator>
  <cp:lastModifiedBy>Conor Aherne (Shared)</cp:lastModifiedBy>
  <cp:revision>13</cp:revision>
  <dcterms:modified xsi:type="dcterms:W3CDTF">2022-07-28T23:46:32Z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0D715749-171D-439E-AE18-642C474130A8</vt:lpwstr>
  </property>
  <property fmtid="{D5CDD505-2E9C-101B-9397-08002B2CF9AE}" pid="3" name="ArticulatePath">
    <vt:lpwstr>New Presentation Workshop [7976]</vt:lpwstr>
  </property>
</Properties>
</file>