
<file path=[Content_Types].xml><?xml version="1.0" encoding="utf-8"?>
<Types xmlns="http://schemas.openxmlformats.org/package/2006/content-types">
  <Default Extension="jpg!d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8" r:id="rId1"/>
  </p:sldMasterIdLst>
  <p:notesMasterIdLst>
    <p:notesMasterId r:id="rId13"/>
  </p:notesMasterIdLst>
  <p:sldIdLst>
    <p:sldId id="290" r:id="rId2"/>
    <p:sldId id="257" r:id="rId3"/>
    <p:sldId id="320" r:id="rId4"/>
    <p:sldId id="317" r:id="rId5"/>
    <p:sldId id="319" r:id="rId6"/>
    <p:sldId id="322" r:id="rId7"/>
    <p:sldId id="325" r:id="rId8"/>
    <p:sldId id="340" r:id="rId9"/>
    <p:sldId id="341" r:id="rId10"/>
    <p:sldId id="357" r:id="rId11"/>
    <p:sldId id="321" r:id="rId12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72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D51ADE6A-740E-44AE-83CC-AE7238B6C88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4A9BC294-FFE2-49D5-8D69-9E1BD2C41BD5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BBFC77FB-9ED0-4EC9-95AA-A1379042E648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7"/>
    <p:restoredTop sz="74970"/>
  </p:normalViewPr>
  <p:slideViewPr>
    <p:cSldViewPr snapToGrid="0">
      <p:cViewPr varScale="1">
        <p:scale>
          <a:sx n="110" d="100"/>
          <a:sy n="110" d="100"/>
        </p:scale>
        <p:origin x="8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99319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3951080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93017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6/28/22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7957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6/28/22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491343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6/28/22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11873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787008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6312-AC00-46C3-AEE1-C5B158050214}" type="datetimeFigureOut">
              <a:rPr lang="en-CA" smtClean="0"/>
              <a:t>2022-06-28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1CA7-520B-4B54-9B99-EDFF994F01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517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6/28/22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706874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6/28/22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23289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6/28/22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283932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6/28/22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985703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6/28/22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57728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6/28/22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90837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6/28/22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57327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6/28/22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403176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4" Type="http://schemas.openxmlformats.org/officeDocument/2006/relationships/image" Target="../media/image4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!d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4" Type="http://schemas.openxmlformats.org/officeDocument/2006/relationships/hyperlink" Target="https://pxhere.com/en/photo/1449315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DB8424AB-D56B-4256-866A-5B54DE93C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999C28-AD33-4EB7-A5F1-C06D10A5F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7CBBDD0-4420-4A50-96AB-392F9B97C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65BA403-54B9-4A0B-BC79-028C495C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7552943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9308D9-2B70-45C2-9D9E-801EC1596A78}"/>
              </a:ext>
            </a:extLst>
          </p:cNvPr>
          <p:cNvSpPr txBox="1"/>
          <p:nvPr/>
        </p:nvSpPr>
        <p:spPr>
          <a:xfrm>
            <a:off x="275820" y="1713269"/>
            <a:ext cx="7001301" cy="345824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lIns="91440" tIns="45720" rIns="91440" bIns="45720" numCol="1" spcCol="38100" rtlCol="0" anchor="b">
            <a:normAutofit/>
          </a:bodyPr>
          <a:lstStyle/>
          <a:p>
            <a:pPr marL="40639" marR="40639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kumimoji="0" lang="en-US" sz="5500" b="1" i="0" u="none" strike="noStrike" cap="none" normalizeH="0" dirty="0">
                <a:ln>
                  <a:noFill/>
                </a:ln>
                <a:solidFill>
                  <a:srgbClr val="FFFFFF"/>
                </a:solidFill>
                <a:effectLst/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Arial"/>
              </a:rPr>
              <a:t>June OPEN+ </a:t>
            </a:r>
          </a:p>
          <a:p>
            <a:pPr marL="40639" marR="40639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solidFill>
                  <a:schemeClr val="bg1"/>
                </a:solidFill>
                <a:latin typeface="+mj-lt"/>
              </a:rPr>
              <a:t>Language for Leaders at Micron</a:t>
            </a:r>
          </a:p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sz="5500" b="1" i="0" u="none" strike="noStrike" cap="none" normalizeH="0" dirty="0">
              <a:ln>
                <a:noFill/>
              </a:ln>
              <a:solidFill>
                <a:srgbClr val="FFFFFF"/>
              </a:solidFill>
              <a:effectLst/>
              <a:uFill>
                <a:solidFill>
                  <a:srgbClr val="000000"/>
                </a:solidFill>
              </a:uFill>
              <a:latin typeface="+mj-lt"/>
              <a:ea typeface="+mj-ea"/>
              <a:cs typeface="+mj-cs"/>
              <a:sym typeface="Arial"/>
            </a:endParaRPr>
          </a:p>
        </p:txBody>
      </p:sp>
      <p:pic>
        <p:nvPicPr>
          <p:cNvPr id="12" name="Picture 11" descr="Logo&#10;&#10;Description automatically generated with medium confidence">
            <a:extLst>
              <a:ext uri="{FF2B5EF4-FFF2-40B4-BE49-F238E27FC236}">
                <a16:creationId xmlns:a16="http://schemas.microsoft.com/office/drawing/2014/main" id="{9DD5315D-5FCD-4A2F-835E-71C87FC7D9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7574" y="1695799"/>
            <a:ext cx="3458249" cy="3458249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DC8C6883-513A-4FE8-8B55-7AA2A13A9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custDataLst>
      <p:tags r:id="rId1"/>
    </p:custDataLst>
    <p:extLst>
      <p:ext uri="{BB962C8B-B14F-4D97-AF65-F5344CB8AC3E}">
        <p14:creationId xmlns:p14="http://schemas.microsoft.com/office/powerpoint/2010/main" val="1058878836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71A66-5729-6683-FBBC-8FC6CBC94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All 3 –Identify </a:t>
            </a:r>
            <a:br>
              <a:rPr lang="en-CA" dirty="0"/>
            </a:br>
            <a:r>
              <a:rPr lang="en-CA" dirty="0"/>
              <a:t>Mirror (A)</a:t>
            </a:r>
            <a:br>
              <a:rPr lang="en-CA" dirty="0"/>
            </a:br>
            <a:r>
              <a:rPr lang="en-CA" dirty="0"/>
              <a:t>Labelling (B) </a:t>
            </a:r>
            <a:br>
              <a:rPr lang="en-CA" dirty="0"/>
            </a:br>
            <a:r>
              <a:rPr lang="en-CA" dirty="0"/>
              <a:t>Summary (C)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3A3941-8418-ED1E-6A7A-E445148E5DB4}"/>
              </a:ext>
            </a:extLst>
          </p:cNvPr>
          <p:cNvSpPr txBox="1"/>
          <p:nvPr/>
        </p:nvSpPr>
        <p:spPr>
          <a:xfrm>
            <a:off x="3445343" y="1226638"/>
            <a:ext cx="838565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/>
              <a:t>I</a:t>
            </a:r>
            <a:r>
              <a:rPr lang="en-JP" sz="2400" dirty="0"/>
              <a:t>t seems like you’re frustrated with your current situation</a:t>
            </a:r>
            <a:r>
              <a:rPr lang="en-CA" sz="2400" dirty="0"/>
              <a:t>.</a:t>
            </a:r>
          </a:p>
          <a:p>
            <a:endParaRPr lang="en-CA" sz="2400" dirty="0"/>
          </a:p>
          <a:p>
            <a:r>
              <a:rPr lang="en-CA" sz="2400" dirty="0"/>
              <a:t>Deadline? </a:t>
            </a:r>
          </a:p>
          <a:p>
            <a:endParaRPr lang="en-CA" sz="2400" dirty="0"/>
          </a:p>
          <a:p>
            <a:r>
              <a:rPr lang="en-JP" sz="2400" dirty="0"/>
              <a:t>It sounds like you’re frustrated that you had to work on the weekend</a:t>
            </a:r>
            <a:r>
              <a:rPr lang="en-CA" sz="2400" dirty="0"/>
              <a:t>. </a:t>
            </a:r>
          </a:p>
          <a:p>
            <a:endParaRPr lang="en-CA" sz="2400" dirty="0"/>
          </a:p>
          <a:p>
            <a:r>
              <a:rPr lang="en-CA" sz="2400" dirty="0"/>
              <a:t>They didn’t respond this week? </a:t>
            </a:r>
          </a:p>
          <a:p>
            <a:endParaRPr lang="en-CA" sz="2400" dirty="0"/>
          </a:p>
          <a:p>
            <a:r>
              <a:rPr lang="en-CA" sz="2400" dirty="0"/>
              <a:t>It seems unfair that you had to wait a week for the response.</a:t>
            </a:r>
          </a:p>
          <a:p>
            <a:endParaRPr lang="en-CA" sz="2400" dirty="0"/>
          </a:p>
          <a:p>
            <a:r>
              <a:rPr lang="en-CA" sz="2400" dirty="0"/>
              <a:t>So you’d like a quicker response from the unit? </a:t>
            </a:r>
          </a:p>
        </p:txBody>
      </p:sp>
      <p:pic>
        <p:nvPicPr>
          <p:cNvPr id="4" name="Graphic 3" descr="Stopwatch">
            <a:extLst>
              <a:ext uri="{FF2B5EF4-FFF2-40B4-BE49-F238E27FC236}">
                <a16:creationId xmlns:a16="http://schemas.microsoft.com/office/drawing/2014/main" id="{F7028ED4-AC50-A9B5-36AA-F0F73347E7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103" y="6144637"/>
            <a:ext cx="689960" cy="689960"/>
          </a:xfrm>
          <a:prstGeom prst="rect">
            <a:avLst/>
          </a:prstGeom>
          <a:ln w="9525"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10FC3CD-B586-240C-E983-E901A9A287A7}"/>
              </a:ext>
            </a:extLst>
          </p:cNvPr>
          <p:cNvSpPr txBox="1"/>
          <p:nvPr/>
        </p:nvSpPr>
        <p:spPr>
          <a:xfrm>
            <a:off x="785063" y="6304951"/>
            <a:ext cx="2660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10 Minutes / Groups of 4-5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6841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22325-9ABE-CB4F-9064-7EBE88190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Strategies &amp; Workshop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B51BB-474F-1F4B-B955-61C734E1A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1847" y="333210"/>
            <a:ext cx="7772273" cy="61824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JP" sz="3600" b="1" dirty="0">
                <a:solidFill>
                  <a:schemeClr val="tx1"/>
                </a:solidFill>
              </a:rPr>
              <a:t>Language for Leaders at Micron</a:t>
            </a:r>
            <a:endParaRPr lang="en-JP" sz="3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1) Employ tactical empathy when leading teams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2) Use mirroring, labelling and summarizing to find root causes of issues and gather more information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3) Use an upward inflection when mirroring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4) Avoid “I” when labelling - This is their issue, not yours</a:t>
            </a:r>
            <a:endParaRPr lang="en-JP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74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>
            <a:extLst>
              <a:ext uri="{FF2B5EF4-FFF2-40B4-BE49-F238E27FC236}">
                <a16:creationId xmlns:a16="http://schemas.microsoft.com/office/drawing/2014/main" id="{B86EEAC6-011F-4499-ACFF-2FDC742DB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970F14D-B6E6-40EA-96B4-4E18D0CF9D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13A95FF-1A75-49AA-86AE-EED61BD0E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19BBE2-3C39-554C-B307-4E04EF750681}"/>
              </a:ext>
            </a:extLst>
          </p:cNvPr>
          <p:cNvSpPr txBox="1"/>
          <p:nvPr/>
        </p:nvSpPr>
        <p:spPr>
          <a:xfrm>
            <a:off x="270866" y="1233020"/>
            <a:ext cx="4016116" cy="125546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lIns="91440" tIns="45720" rIns="91440" bIns="45720" numCol="1" spcCol="38100" rtlCol="0" anchor="ctr">
            <a:normAutofit/>
          </a:bodyPr>
          <a:lstStyle/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en-US" sz="3300" spc="-60" dirty="0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Arial"/>
              </a:rPr>
              <a:t>OPEN+ </a:t>
            </a:r>
          </a:p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sz="3300" b="0" i="0" u="none" strike="noStrike" cap="none" spc="-60" normalizeH="0" dirty="0">
                <a:ln>
                  <a:noFill/>
                </a:ln>
                <a:solidFill>
                  <a:srgbClr val="FFFFFF"/>
                </a:solidFill>
                <a:effectLst/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Arial"/>
              </a:rPr>
              <a:t>Discussion Questions</a:t>
            </a:r>
          </a:p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sz="3300" b="0" i="0" u="none" strike="noStrike" cap="none" spc="-60" normalizeH="0" dirty="0">
              <a:ln>
                <a:noFill/>
              </a:ln>
              <a:solidFill>
                <a:srgbClr val="FFFFFF"/>
              </a:solidFill>
              <a:effectLst/>
              <a:uFill>
                <a:solidFill>
                  <a:srgbClr val="000000"/>
                </a:solidFill>
              </a:uFill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65" name="What's the secret behind good presentations?"/>
          <p:cNvSpPr txBox="1"/>
          <p:nvPr/>
        </p:nvSpPr>
        <p:spPr>
          <a:xfrm>
            <a:off x="26792" y="2488489"/>
            <a:ext cx="4504263" cy="327458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vert="horz" lIns="91440" tIns="45720" rIns="91440" bIns="45720" rtlCol="0" anchor="t">
            <a:noAutofit/>
          </a:bodyPr>
          <a:lstStyle/>
          <a:p>
            <a:pPr marL="303529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dirty="0">
                <a:solidFill>
                  <a:schemeClr val="bg1"/>
                </a:solidFill>
              </a:rPr>
              <a:t>1) What are some words/phrases you use when leading projects/teams?</a:t>
            </a:r>
          </a:p>
          <a:p>
            <a:pPr marL="760729" indent="-4572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AutoNum type="arabicParenR"/>
            </a:pPr>
            <a:endParaRPr lang="en-US" sz="2400" dirty="0">
              <a:solidFill>
                <a:schemeClr val="bg1"/>
              </a:solidFill>
            </a:endParaRPr>
          </a:p>
          <a:p>
            <a:pPr marL="303529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dirty="0">
                <a:solidFill>
                  <a:schemeClr val="bg1"/>
                </a:solidFill>
              </a:rPr>
              <a:t>2) What should we keep in mind when leading international teams/projects?</a:t>
            </a:r>
          </a:p>
          <a:p>
            <a:pPr marL="303529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A10B68-E634-1144-8BA6-FE9FE238E3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6622" r="6622"/>
          <a:stretch/>
        </p:blipFill>
        <p:spPr>
          <a:xfrm>
            <a:off x="5137463" y="759599"/>
            <a:ext cx="6193767" cy="53306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9C51-DB9E-DA44-9A34-B5F5D4F79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What is Tactical Empathy?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0131BF-8F66-65C9-FA1D-89354B4FCC18}"/>
              </a:ext>
            </a:extLst>
          </p:cNvPr>
          <p:cNvSpPr/>
          <p:nvPr/>
        </p:nvSpPr>
        <p:spPr>
          <a:xfrm>
            <a:off x="3696182" y="2151727"/>
            <a:ext cx="73923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JP" sz="3200" dirty="0"/>
              <a:t>Tactical Empathy is:</a:t>
            </a:r>
          </a:p>
          <a:p>
            <a:endParaRPr lang="en-JP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JP" sz="3200" dirty="0"/>
              <a:t>Mirroring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JP" sz="3200" dirty="0"/>
              <a:t>Labelling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JP" sz="3200" dirty="0"/>
              <a:t>Summarizing</a:t>
            </a:r>
          </a:p>
        </p:txBody>
      </p:sp>
    </p:spTree>
    <p:extLst>
      <p:ext uri="{BB962C8B-B14F-4D97-AF65-F5344CB8AC3E}">
        <p14:creationId xmlns:p14="http://schemas.microsoft.com/office/powerpoint/2010/main" val="165532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9C51-DB9E-DA44-9A34-B5F5D4F79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Tactical Empathy (Mirroring)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96797CA-4526-09A4-D208-27F7A0E6B77E}"/>
              </a:ext>
            </a:extLst>
          </p:cNvPr>
          <p:cNvSpPr txBox="1">
            <a:spLocks/>
          </p:cNvSpPr>
          <p:nvPr/>
        </p:nvSpPr>
        <p:spPr>
          <a:xfrm>
            <a:off x="3869268" y="864108"/>
            <a:ext cx="7686462" cy="5120640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How do we mirror?</a:t>
            </a:r>
          </a:p>
          <a:p>
            <a:r>
              <a:rPr lang="en-US" sz="2400" dirty="0">
                <a:solidFill>
                  <a:schemeClr val="tx1"/>
                </a:solidFill>
              </a:rPr>
              <a:t>Repeat some key words/last words of what someone said</a:t>
            </a:r>
          </a:p>
          <a:p>
            <a:r>
              <a:rPr lang="en-US" sz="2400" dirty="0">
                <a:solidFill>
                  <a:schemeClr val="tx1"/>
                </a:solidFill>
              </a:rPr>
              <a:t>To get more info - upward inflection</a:t>
            </a:r>
          </a:p>
          <a:p>
            <a:pPr marL="0" indent="0">
              <a:buFont typeface="Wingdings 2" pitchFamily="18" charset="2"/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sz="2400" dirty="0">
                <a:solidFill>
                  <a:schemeClr val="tx1"/>
                </a:solidFill>
              </a:rPr>
              <a:t>Why mirror? 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676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7E3BF-CE73-25BD-ABF7-727B041EF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Tactical Empathy (Mirroring)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2944428-124E-3E73-F949-375CD22204F0}"/>
              </a:ext>
            </a:extLst>
          </p:cNvPr>
          <p:cNvSpPr txBox="1">
            <a:spLocks/>
          </p:cNvSpPr>
          <p:nvPr/>
        </p:nvSpPr>
        <p:spPr>
          <a:xfrm>
            <a:off x="3570255" y="864108"/>
            <a:ext cx="7686462" cy="5120640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JP" sz="2400" dirty="0"/>
              <a:t>Mirroring in Action: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John</a:t>
            </a:r>
            <a:r>
              <a:rPr lang="en-US" sz="2400" dirty="0">
                <a:solidFill>
                  <a:schemeClr val="tx1"/>
                </a:solidFill>
              </a:rPr>
              <a:t>: It’s been a really long month, with all the requests from Boise for new data.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Chris</a:t>
            </a:r>
            <a:r>
              <a:rPr lang="en-US" sz="2400" dirty="0">
                <a:solidFill>
                  <a:schemeClr val="tx1"/>
                </a:solidFill>
              </a:rPr>
              <a:t>: All the new data?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John</a:t>
            </a:r>
            <a:r>
              <a:rPr lang="en-US" sz="2400" dirty="0">
                <a:solidFill>
                  <a:schemeClr val="tx1"/>
                </a:solidFill>
              </a:rPr>
              <a:t>: Yeah, it seems they want to have the updated data ASAP.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Chris</a:t>
            </a:r>
            <a:r>
              <a:rPr lang="en-US" sz="2400" dirty="0">
                <a:solidFill>
                  <a:schemeClr val="tx1"/>
                </a:solidFill>
              </a:rPr>
              <a:t>: ASAP?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John</a:t>
            </a:r>
            <a:r>
              <a:rPr lang="en-US" sz="2400" dirty="0">
                <a:solidFill>
                  <a:schemeClr val="tx1"/>
                </a:solidFill>
              </a:rPr>
              <a:t>: Yes, we haven’t discussed it yet, but it seems they want this data by the end of this week. </a:t>
            </a:r>
          </a:p>
        </p:txBody>
      </p:sp>
    </p:spTree>
    <p:extLst>
      <p:ext uri="{BB962C8B-B14F-4D97-AF65-F5344CB8AC3E}">
        <p14:creationId xmlns:p14="http://schemas.microsoft.com/office/powerpoint/2010/main" val="1145364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9C51-DB9E-DA44-9A34-B5F5D4F79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768" y="1128408"/>
            <a:ext cx="3118931" cy="4601183"/>
          </a:xfrm>
        </p:spPr>
        <p:txBody>
          <a:bodyPr/>
          <a:lstStyle/>
          <a:p>
            <a:r>
              <a:rPr lang="en-JP" dirty="0"/>
              <a:t>Tactical Empathy (Labelling)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052A29B-DFA1-59EF-0339-60F99BA00BBD}"/>
              </a:ext>
            </a:extLst>
          </p:cNvPr>
          <p:cNvSpPr txBox="1">
            <a:spLocks/>
          </p:cNvSpPr>
          <p:nvPr/>
        </p:nvSpPr>
        <p:spPr>
          <a:xfrm>
            <a:off x="3730371" y="868679"/>
            <a:ext cx="7686462" cy="5120640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How do we label?</a:t>
            </a:r>
          </a:p>
          <a:p>
            <a:r>
              <a:rPr lang="en-US" sz="2400" dirty="0">
                <a:solidFill>
                  <a:schemeClr val="tx1"/>
                </a:solidFill>
              </a:rPr>
              <a:t>You look/sound</a:t>
            </a:r>
          </a:p>
          <a:p>
            <a:r>
              <a:rPr lang="en-US" sz="2400" dirty="0">
                <a:solidFill>
                  <a:schemeClr val="tx1"/>
                </a:solidFill>
              </a:rPr>
              <a:t>It sounds like</a:t>
            </a:r>
          </a:p>
          <a:p>
            <a:r>
              <a:rPr lang="en-US" sz="2400" dirty="0">
                <a:solidFill>
                  <a:schemeClr val="tx1"/>
                </a:solidFill>
              </a:rPr>
              <a:t>It seems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What should we avoid when labelling? Why?</a:t>
            </a:r>
          </a:p>
          <a:p>
            <a:r>
              <a:rPr lang="en-US" sz="2400" dirty="0">
                <a:solidFill>
                  <a:schemeClr val="tx1"/>
                </a:solidFill>
              </a:rPr>
              <a:t>Avoid the word “I” - Putting the focus on their issue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Why label? </a:t>
            </a:r>
          </a:p>
          <a:p>
            <a:endParaRPr lang="en-US" sz="2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756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9C51-DB9E-DA44-9A34-B5F5D4F79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768" y="1128408"/>
            <a:ext cx="3096071" cy="4601183"/>
          </a:xfrm>
        </p:spPr>
        <p:txBody>
          <a:bodyPr/>
          <a:lstStyle/>
          <a:p>
            <a:r>
              <a:rPr lang="en-JP" dirty="0"/>
              <a:t>Tactical Empathy (Labelling)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BA1104-B5E3-C3A4-A78D-0E7929918858}"/>
              </a:ext>
            </a:extLst>
          </p:cNvPr>
          <p:cNvSpPr txBox="1">
            <a:spLocks/>
          </p:cNvSpPr>
          <p:nvPr/>
        </p:nvSpPr>
        <p:spPr>
          <a:xfrm>
            <a:off x="3869268" y="864108"/>
            <a:ext cx="7686462" cy="512064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JP" sz="2400" dirty="0"/>
              <a:t>Labelling in Action: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John</a:t>
            </a:r>
            <a:r>
              <a:rPr lang="en-US" sz="2400" dirty="0">
                <a:solidFill>
                  <a:schemeClr val="tx1"/>
                </a:solidFill>
              </a:rPr>
              <a:t>: Chris, this work is becoming too much. I’ve personally taken over the reporting on 2 regions to make sure the project is completed on time, and no one is stepping up to help. 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Chris</a:t>
            </a:r>
            <a:r>
              <a:rPr lang="en-US" sz="2400" dirty="0">
                <a:solidFill>
                  <a:schemeClr val="tx1"/>
                </a:solidFill>
              </a:rPr>
              <a:t>: John, it seems like you’re frustrated with your current situation. It seems like you think you don’t get enough recognition for your hard work and success.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John</a:t>
            </a:r>
            <a:r>
              <a:rPr lang="en-US" sz="2400" dirty="0">
                <a:solidFill>
                  <a:schemeClr val="tx1"/>
                </a:solidFill>
              </a:rPr>
              <a:t>: That’s right.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Chris</a:t>
            </a:r>
            <a:r>
              <a:rPr lang="en-US" sz="2400" dirty="0">
                <a:solidFill>
                  <a:schemeClr val="tx1"/>
                </a:solidFill>
              </a:rPr>
              <a:t>: (Pause)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John</a:t>
            </a:r>
            <a:r>
              <a:rPr lang="en-US" sz="2400" dirty="0">
                <a:solidFill>
                  <a:schemeClr val="tx1"/>
                </a:solidFill>
              </a:rPr>
              <a:t>: I just feel like I’ve been working hard recently with no positive feedback or anything to show for it. That’s </a:t>
            </a:r>
            <a:r>
              <a:rPr lang="en-US" altLang="ja-JP" sz="2400" dirty="0">
                <a:solidFill>
                  <a:schemeClr val="tx1"/>
                </a:solidFill>
              </a:rPr>
              <a:t>all,</a:t>
            </a:r>
            <a:r>
              <a:rPr lang="en-US" sz="2400" dirty="0">
                <a:solidFill>
                  <a:schemeClr val="tx1"/>
                </a:solidFill>
              </a:rPr>
              <a:t> I guess.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8602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9C51-DB9E-DA44-9A34-B5F5D4F79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768" y="1128408"/>
            <a:ext cx="3118931" cy="4601183"/>
          </a:xfrm>
        </p:spPr>
        <p:txBody>
          <a:bodyPr/>
          <a:lstStyle/>
          <a:p>
            <a:r>
              <a:rPr lang="en-JP" dirty="0"/>
              <a:t>Tactical Empathy (Summarize)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052A29B-DFA1-59EF-0339-60F99BA00BBD}"/>
              </a:ext>
            </a:extLst>
          </p:cNvPr>
          <p:cNvSpPr txBox="1">
            <a:spLocks/>
          </p:cNvSpPr>
          <p:nvPr/>
        </p:nvSpPr>
        <p:spPr>
          <a:xfrm>
            <a:off x="3869268" y="864108"/>
            <a:ext cx="7686462" cy="5120640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sz="2400" dirty="0">
                <a:solidFill>
                  <a:schemeClr val="tx1"/>
                </a:solidFill>
              </a:rPr>
              <a:t>Why summarize? 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What should we do when summarizing? Why?</a:t>
            </a:r>
          </a:p>
          <a:p>
            <a:br>
              <a:rPr lang="en-US" sz="2400" dirty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How do we summarize?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184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9C51-DB9E-DA44-9A34-B5F5D4F79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768" y="1128408"/>
            <a:ext cx="3096071" cy="4601183"/>
          </a:xfrm>
        </p:spPr>
        <p:txBody>
          <a:bodyPr/>
          <a:lstStyle/>
          <a:p>
            <a:r>
              <a:rPr lang="en-JP" dirty="0"/>
              <a:t>Tactical Empathy (Summarizing)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BA1104-B5E3-C3A4-A78D-0E7929918858}"/>
              </a:ext>
            </a:extLst>
          </p:cNvPr>
          <p:cNvSpPr txBox="1">
            <a:spLocks/>
          </p:cNvSpPr>
          <p:nvPr/>
        </p:nvSpPr>
        <p:spPr>
          <a:xfrm>
            <a:off x="3869268" y="864108"/>
            <a:ext cx="7686462" cy="512064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JP" sz="2400" dirty="0"/>
              <a:t>Summarizing in Action: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John</a:t>
            </a:r>
            <a:r>
              <a:rPr lang="en-US" sz="2400" dirty="0">
                <a:solidFill>
                  <a:schemeClr val="tx1"/>
                </a:solidFill>
              </a:rPr>
              <a:t>: Chris, I’m not happy that I had to work all weekend and then five days again this week.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Chris</a:t>
            </a:r>
            <a:r>
              <a:rPr lang="en-US" sz="2400" dirty="0">
                <a:solidFill>
                  <a:schemeClr val="tx1"/>
                </a:solidFill>
              </a:rPr>
              <a:t>: It sounds like you’re frustrated that you had to work on the weekend and didn’t get any time off.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John</a:t>
            </a:r>
            <a:r>
              <a:rPr lang="en-US" sz="2400" dirty="0">
                <a:solidFill>
                  <a:schemeClr val="tx1"/>
                </a:solidFill>
              </a:rPr>
              <a:t>: That’s right and I’m frustrated that no one helped me on the weekend, too.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Chris</a:t>
            </a:r>
            <a:r>
              <a:rPr lang="en-US" sz="2400" dirty="0">
                <a:solidFill>
                  <a:schemeClr val="tx1"/>
                </a:solidFill>
              </a:rPr>
              <a:t>: </a:t>
            </a:r>
            <a:r>
              <a:rPr lang="en-US" sz="2400" b="1" dirty="0">
                <a:solidFill>
                  <a:schemeClr val="tx1"/>
                </a:solidFill>
              </a:rPr>
              <a:t>So</a:t>
            </a:r>
            <a:r>
              <a:rPr lang="en-US" sz="2400" dirty="0">
                <a:solidFill>
                  <a:schemeClr val="tx1"/>
                </a:solidFill>
              </a:rPr>
              <a:t>, you’re frustrated that you worked all weekend, and no one offered to support you over the two days.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John</a:t>
            </a:r>
            <a:r>
              <a:rPr lang="en-US" sz="2400" dirty="0">
                <a:solidFill>
                  <a:schemeClr val="tx1"/>
                </a:solidFill>
              </a:rPr>
              <a:t>: That’s right. I’d just like some support in the future, I guess.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Chris</a:t>
            </a:r>
            <a:r>
              <a:rPr lang="en-US" sz="2400" dirty="0">
                <a:solidFill>
                  <a:schemeClr val="tx1"/>
                </a:solidFill>
              </a:rPr>
              <a:t>: Well, the trial could close on time thanks to you, you certainly deserve a break and recognition.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3571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rame">
  <a:themeElements>
    <a:clrScheme name="Custom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1171B9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6E6E9"/>
        </a:solidFill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{A4FFE511-91EB-314F-9C38-0FC495113C26}tf10001124</Template>
  <TotalTime>6944</TotalTime>
  <Words>627</Words>
  <Application>Microsoft Macintosh PowerPoint</Application>
  <PresentationFormat>Widescreen</PresentationFormat>
  <Paragraphs>73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Corbel</vt:lpstr>
      <vt:lpstr>Lucida Grande</vt:lpstr>
      <vt:lpstr>Wingdings 2</vt:lpstr>
      <vt:lpstr>Frame</vt:lpstr>
      <vt:lpstr>PowerPoint Presentation</vt:lpstr>
      <vt:lpstr>PowerPoint Presentation</vt:lpstr>
      <vt:lpstr>What is Tactical Empathy? </vt:lpstr>
      <vt:lpstr>Tactical Empathy (Mirroring)</vt:lpstr>
      <vt:lpstr>Tactical Empathy (Mirroring)</vt:lpstr>
      <vt:lpstr>Tactical Empathy (Labelling)</vt:lpstr>
      <vt:lpstr>Tactical Empathy (Labelling)</vt:lpstr>
      <vt:lpstr>Tactical Empathy (Summarize)</vt:lpstr>
      <vt:lpstr>Tactical Empathy (Summarizing)</vt:lpstr>
      <vt:lpstr>All 3 –Identify  Mirror (A) Labelling (B)  Summary (C)</vt:lpstr>
      <vt:lpstr>Strategies &amp; Workshop 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Presentations Part 1  </dc:title>
  <dc:creator>Stephen Daly</dc:creator>
  <cp:lastModifiedBy>Conor Aherne (Shared)</cp:lastModifiedBy>
  <cp:revision>12</cp:revision>
  <dcterms:modified xsi:type="dcterms:W3CDTF">2022-06-28T00:59:05Z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0D715749-171D-439E-AE18-642C474130A8</vt:lpwstr>
  </property>
  <property fmtid="{D5CDD505-2E9C-101B-9397-08002B2CF9AE}" pid="3" name="ArticulatePath">
    <vt:lpwstr>New Presentation Workshop [7976]</vt:lpwstr>
  </property>
</Properties>
</file>