
<file path=[Content_Types].xml><?xml version="1.0" encoding="utf-8"?>
<Types xmlns="http://schemas.openxmlformats.org/package/2006/content-types">
  <Default Extension="jpg!d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13"/>
  </p:notesMasterIdLst>
  <p:sldIdLst>
    <p:sldId id="290" r:id="rId2"/>
    <p:sldId id="257" r:id="rId3"/>
    <p:sldId id="320" r:id="rId4"/>
    <p:sldId id="317" r:id="rId5"/>
    <p:sldId id="319" r:id="rId6"/>
    <p:sldId id="322" r:id="rId7"/>
    <p:sldId id="325" r:id="rId8"/>
    <p:sldId id="340" r:id="rId9"/>
    <p:sldId id="341" r:id="rId10"/>
    <p:sldId id="357" r:id="rId11"/>
    <p:sldId id="321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7"/>
    <p:restoredTop sz="74970"/>
  </p:normalViewPr>
  <p:slideViewPr>
    <p:cSldViewPr snapToGrid="0">
      <p:cViewPr varScale="1">
        <p:scale>
          <a:sx n="110" d="100"/>
          <a:sy n="110" d="100"/>
        </p:scale>
        <p:origin x="8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95108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301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2022-06-28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!d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hyperlink" Target="https://pxhere.com/en/photo/144931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275820" y="1713269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June OPEN+ </a:t>
            </a:r>
          </a:p>
          <a:p>
            <a:pPr marL="40639" marR="40639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Language for Leaders at Micron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55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1A66-5729-6683-FBBC-8FC6CBC94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All 3 –Identify </a:t>
            </a:r>
            <a:br>
              <a:rPr lang="en-CA" dirty="0"/>
            </a:br>
            <a:r>
              <a:rPr lang="en-CA" dirty="0"/>
              <a:t>Mirror (A)</a:t>
            </a:r>
            <a:br>
              <a:rPr lang="en-CA" dirty="0"/>
            </a:br>
            <a:r>
              <a:rPr lang="en-CA" dirty="0"/>
              <a:t>Labelling (B) </a:t>
            </a:r>
            <a:br>
              <a:rPr lang="en-CA" dirty="0"/>
            </a:br>
            <a:r>
              <a:rPr lang="en-CA" dirty="0"/>
              <a:t>Summary 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3A3941-8418-ED1E-6A7A-E445148E5DB4}"/>
              </a:ext>
            </a:extLst>
          </p:cNvPr>
          <p:cNvSpPr txBox="1"/>
          <p:nvPr/>
        </p:nvSpPr>
        <p:spPr>
          <a:xfrm>
            <a:off x="3445343" y="1226638"/>
            <a:ext cx="83856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I</a:t>
            </a:r>
            <a:r>
              <a:rPr lang="en-JP" sz="2400" dirty="0"/>
              <a:t>t seems like you’re frustrated with your current situation</a:t>
            </a:r>
            <a:r>
              <a:rPr lang="en-CA" sz="2400" dirty="0"/>
              <a:t>.</a:t>
            </a:r>
          </a:p>
          <a:p>
            <a:endParaRPr lang="en-CA" sz="2400" dirty="0"/>
          </a:p>
          <a:p>
            <a:r>
              <a:rPr lang="en-CA" sz="2400" dirty="0"/>
              <a:t>Deadline? </a:t>
            </a:r>
          </a:p>
          <a:p>
            <a:endParaRPr lang="en-CA" sz="2400" dirty="0"/>
          </a:p>
          <a:p>
            <a:r>
              <a:rPr lang="en-JP" sz="2400" dirty="0"/>
              <a:t>It sounds like you’re frustrated that you had to work on the weekend</a:t>
            </a:r>
            <a:r>
              <a:rPr lang="en-CA" sz="2400" dirty="0"/>
              <a:t>. </a:t>
            </a:r>
          </a:p>
          <a:p>
            <a:endParaRPr lang="en-CA" sz="2400" dirty="0"/>
          </a:p>
          <a:p>
            <a:r>
              <a:rPr lang="en-CA" sz="2400" dirty="0"/>
              <a:t>They didn’t respond this week? </a:t>
            </a:r>
          </a:p>
          <a:p>
            <a:endParaRPr lang="en-CA" sz="2400" dirty="0"/>
          </a:p>
          <a:p>
            <a:r>
              <a:rPr lang="en-CA" sz="2400" dirty="0"/>
              <a:t>It seems unfair that you had to wait a week for the response.</a:t>
            </a:r>
          </a:p>
          <a:p>
            <a:endParaRPr lang="en-CA" sz="2400" dirty="0"/>
          </a:p>
          <a:p>
            <a:r>
              <a:rPr lang="en-CA" sz="2400" dirty="0"/>
              <a:t>So you’d like a quicker response from the unit? </a:t>
            </a:r>
          </a:p>
        </p:txBody>
      </p:sp>
      <p:pic>
        <p:nvPicPr>
          <p:cNvPr id="4" name="Graphic 3" descr="Stopwatch">
            <a:extLst>
              <a:ext uri="{FF2B5EF4-FFF2-40B4-BE49-F238E27FC236}">
                <a16:creationId xmlns:a16="http://schemas.microsoft.com/office/drawing/2014/main" id="{F7028ED4-AC50-A9B5-36AA-F0F73347E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103" y="6144637"/>
            <a:ext cx="689960" cy="689960"/>
          </a:xfrm>
          <a:prstGeom prst="rect">
            <a:avLst/>
          </a:prstGeom>
          <a:ln w="9525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0FC3CD-B586-240C-E983-E901A9A287A7}"/>
              </a:ext>
            </a:extLst>
          </p:cNvPr>
          <p:cNvSpPr txBox="1"/>
          <p:nvPr/>
        </p:nvSpPr>
        <p:spPr>
          <a:xfrm>
            <a:off x="785063" y="6304951"/>
            <a:ext cx="2660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10 Minutes / Groups of 4-5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84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847" y="333210"/>
            <a:ext cx="7772273" cy="6182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JP" sz="3600" b="1" dirty="0">
                <a:solidFill>
                  <a:schemeClr val="tx1"/>
                </a:solidFill>
              </a:rPr>
              <a:t>Language for Leaders at Micron</a:t>
            </a:r>
            <a:endParaRPr lang="en-JP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1) Employ tactical empathy when leading teams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2) Use mirroring, labelling and summarizing to find root causes of issues and gather more information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3) Use an upward inflection when mirroring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4) Avoid “I” when labelling - This is their issue, not yours</a:t>
            </a:r>
            <a:endParaRPr lang="en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0866" y="1233020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26792" y="2488489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1) What are some words/phrases you use when leading projects/teams?</a:t>
            </a:r>
          </a:p>
          <a:p>
            <a:pPr marL="760729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2) What should we keep in mind when leading international teams/projects?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622" r="6622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What is Tactical Empathy?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0131BF-8F66-65C9-FA1D-89354B4FCC18}"/>
              </a:ext>
            </a:extLst>
          </p:cNvPr>
          <p:cNvSpPr/>
          <p:nvPr/>
        </p:nvSpPr>
        <p:spPr>
          <a:xfrm>
            <a:off x="3696182" y="2151727"/>
            <a:ext cx="73923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JP" sz="3200" dirty="0"/>
              <a:t>Tactical Empathy is:</a:t>
            </a:r>
          </a:p>
          <a:p>
            <a:endParaRPr lang="en-JP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JP" sz="3200" dirty="0"/>
              <a:t>Mirroring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JP" sz="3200" dirty="0"/>
              <a:t>Labelling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JP" sz="3200" dirty="0"/>
              <a:t>Summarizing</a:t>
            </a:r>
          </a:p>
        </p:txBody>
      </p:sp>
    </p:spTree>
    <p:extLst>
      <p:ext uri="{BB962C8B-B14F-4D97-AF65-F5344CB8AC3E}">
        <p14:creationId xmlns:p14="http://schemas.microsoft.com/office/powerpoint/2010/main" val="165532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Tactical Empathy (Mirroring)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96797CA-4526-09A4-D208-27F7A0E6B77E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do we mirror?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Repeat some key words/last words of what someone said</a:t>
            </a:r>
          </a:p>
          <a:p>
            <a:r>
              <a:rPr lang="en-US" sz="2400" dirty="0">
                <a:solidFill>
                  <a:schemeClr val="tx1"/>
                </a:solidFill>
              </a:rPr>
              <a:t>To get more info - upward inflection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Why mirror?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7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E3BF-CE73-25BD-ABF7-727B041E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Tactical Empathy (Mirroring)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2944428-124E-3E73-F949-375CD22204F0}"/>
              </a:ext>
            </a:extLst>
          </p:cNvPr>
          <p:cNvSpPr txBox="1">
            <a:spLocks/>
          </p:cNvSpPr>
          <p:nvPr/>
        </p:nvSpPr>
        <p:spPr>
          <a:xfrm>
            <a:off x="3570255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2400" dirty="0"/>
              <a:t>Mirroring in Action: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It’s been a really long month, with all the requests from Boise for new data.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All the new data?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Yeah, it seems they want to have the updated data ASAP.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ASAP?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Yes, we haven’t discussed it yet, but it seems they want this data by the end of this week. </a:t>
            </a:r>
          </a:p>
        </p:txBody>
      </p:sp>
    </p:spTree>
    <p:extLst>
      <p:ext uri="{BB962C8B-B14F-4D97-AF65-F5344CB8AC3E}">
        <p14:creationId xmlns:p14="http://schemas.microsoft.com/office/powerpoint/2010/main" val="114536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118931" cy="4601183"/>
          </a:xfrm>
        </p:spPr>
        <p:txBody>
          <a:bodyPr/>
          <a:lstStyle/>
          <a:p>
            <a:r>
              <a:rPr lang="en-JP" dirty="0"/>
              <a:t>Tactical Empathy (Labelling)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52A29B-DFA1-59EF-0339-60F99BA00BBD}"/>
              </a:ext>
            </a:extLst>
          </p:cNvPr>
          <p:cNvSpPr txBox="1">
            <a:spLocks/>
          </p:cNvSpPr>
          <p:nvPr/>
        </p:nvSpPr>
        <p:spPr>
          <a:xfrm>
            <a:off x="3730371" y="868679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How do we label?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look/sound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 sounds like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It seems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What should we avoid when labelling? Why?</a:t>
            </a:r>
          </a:p>
          <a:p>
            <a:r>
              <a:rPr lang="en-US" sz="2400" dirty="0">
                <a:solidFill>
                  <a:schemeClr val="tx1"/>
                </a:solidFill>
              </a:rPr>
              <a:t>Avoid the word “I” - Putting the focus on their issue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Why label?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56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096071" cy="4601183"/>
          </a:xfrm>
        </p:spPr>
        <p:txBody>
          <a:bodyPr/>
          <a:lstStyle/>
          <a:p>
            <a:r>
              <a:rPr lang="en-JP" dirty="0"/>
              <a:t>Tactical Empathy (Labelling)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A1104-B5E3-C3A4-A78D-0E7929918858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2400" dirty="0"/>
              <a:t>Labelling in Action: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Chris, this work is becoming too much. I’ve personally taken over the reporting on 2 regions to make sure the project is completed on time, and no one is stepping up to help. 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John, it seems like you’re frustrated with your current situation. It seems like you think you don’t get enough recognition for your hard work and success.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That’s right.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(Pause)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I just feel like I’ve been working hard recently with no positive feedback or anything to show for it. That’s </a:t>
            </a:r>
            <a:r>
              <a:rPr lang="en-US" altLang="ja-JP" sz="2400" dirty="0">
                <a:solidFill>
                  <a:schemeClr val="tx1"/>
                </a:solidFill>
              </a:rPr>
              <a:t>all,</a:t>
            </a:r>
            <a:r>
              <a:rPr lang="en-US" sz="2400" dirty="0">
                <a:solidFill>
                  <a:schemeClr val="tx1"/>
                </a:solidFill>
              </a:rPr>
              <a:t> I guess.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860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118931" cy="4601183"/>
          </a:xfrm>
        </p:spPr>
        <p:txBody>
          <a:bodyPr/>
          <a:lstStyle/>
          <a:p>
            <a:r>
              <a:rPr lang="en-JP" dirty="0"/>
              <a:t>Tactical Empathy (Summarize)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52A29B-DFA1-59EF-0339-60F99BA00BBD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Why summarize?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What should we do when summarizing? Why?</a:t>
            </a:r>
          </a:p>
          <a:p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do we summarize?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84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68" y="1128408"/>
            <a:ext cx="3096071" cy="4601183"/>
          </a:xfrm>
        </p:spPr>
        <p:txBody>
          <a:bodyPr/>
          <a:lstStyle/>
          <a:p>
            <a:r>
              <a:rPr lang="en-JP" dirty="0"/>
              <a:t>Tactical Empathy (Summarizing)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A1104-B5E3-C3A4-A78D-0E7929918858}"/>
              </a:ext>
            </a:extLst>
          </p:cNvPr>
          <p:cNvSpPr txBox="1">
            <a:spLocks/>
          </p:cNvSpPr>
          <p:nvPr/>
        </p:nvSpPr>
        <p:spPr>
          <a:xfrm>
            <a:off x="3869268" y="864108"/>
            <a:ext cx="7686462" cy="51206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JP" sz="2400" dirty="0"/>
              <a:t>Summarizing in Action: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Chris, I’m not happy that I had to work all weekend and then five days again this week.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It sounds like you’re frustrated that you had to work on the weekend and didn’t get any time off.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That’s right and I’m frustrated that no one helped me on the weekend, too.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b="1" dirty="0">
                <a:solidFill>
                  <a:schemeClr val="tx1"/>
                </a:solidFill>
              </a:rPr>
              <a:t>So</a:t>
            </a:r>
            <a:r>
              <a:rPr lang="en-US" sz="2400" dirty="0">
                <a:solidFill>
                  <a:schemeClr val="tx1"/>
                </a:solidFill>
              </a:rPr>
              <a:t>, you’re frustrated that you worked all weekend, and no one offered to support you over the two days.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John</a:t>
            </a:r>
            <a:r>
              <a:rPr lang="en-US" sz="2400" dirty="0">
                <a:solidFill>
                  <a:schemeClr val="tx1"/>
                </a:solidFill>
              </a:rPr>
              <a:t>: That’s right. I’d just like some support in the future, I guess.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Chris</a:t>
            </a:r>
            <a:r>
              <a:rPr lang="en-US" sz="2400" dirty="0">
                <a:solidFill>
                  <a:schemeClr val="tx1"/>
                </a:solidFill>
              </a:rPr>
              <a:t>: Well, the trial could close on time thanks to you, you certainly deserve a break and recognition.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57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6944</TotalTime>
  <Words>627</Words>
  <Application>Microsoft Macintosh PowerPoint</Application>
  <PresentationFormat>Widescreen</PresentationFormat>
  <Paragraphs>73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Lucida Grande</vt:lpstr>
      <vt:lpstr>Wingdings 2</vt:lpstr>
      <vt:lpstr>Frame</vt:lpstr>
      <vt:lpstr>PowerPoint Presentation</vt:lpstr>
      <vt:lpstr>PowerPoint Presentation</vt:lpstr>
      <vt:lpstr>What is Tactical Empathy? </vt:lpstr>
      <vt:lpstr>Tactical Empathy (Mirroring)</vt:lpstr>
      <vt:lpstr>Tactical Empathy (Mirroring)</vt:lpstr>
      <vt:lpstr>Tactical Empathy (Labelling)</vt:lpstr>
      <vt:lpstr>Tactical Empathy (Labelling)</vt:lpstr>
      <vt:lpstr>Tactical Empathy (Summarize)</vt:lpstr>
      <vt:lpstr>Tactical Empathy (Summarizing)</vt:lpstr>
      <vt:lpstr>All 3 –Identify  Mirror (A) Labelling (B)  Summary (C)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Conor Aherne (Shared)</cp:lastModifiedBy>
  <cp:revision>12</cp:revision>
  <dcterms:modified xsi:type="dcterms:W3CDTF">2022-06-28T00:59:05Z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