
<file path=[Content_Types].xml><?xml version="1.0" encoding="utf-8"?>
<Types xmlns="http://schemas.openxmlformats.org/package/2006/content-types">
  <Default Extension="jpg!d"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68" r:id="rId1"/>
  </p:sldMasterIdLst>
  <p:notesMasterIdLst>
    <p:notesMasterId r:id="rId10"/>
  </p:notesMasterIdLst>
  <p:sldIdLst>
    <p:sldId id="290" r:id="rId2"/>
    <p:sldId id="257" r:id="rId3"/>
    <p:sldId id="320" r:id="rId4"/>
    <p:sldId id="317" r:id="rId5"/>
    <p:sldId id="319" r:id="rId6"/>
    <p:sldId id="318" r:id="rId7"/>
    <p:sldId id="304" r:id="rId8"/>
    <p:sldId id="321" r:id="rId9"/>
  </p:sldIdLst>
  <p:sldSz cx="12192000" cy="6858000"/>
  <p:notesSz cx="6858000" cy="9144000"/>
  <p:custDataLst>
    <p:tags r:id="rId11"/>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72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
          <a:latin typeface="Verdana"/>
          <a:ea typeface="Verdana"/>
          <a:cs typeface="Verdan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
          <a:latin typeface="Verdana"/>
          <a:ea typeface="Verdana"/>
          <a:cs typeface="Verdana"/>
        </a:font>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
          <a:latin typeface="Verdana"/>
          <a:ea typeface="Verdana"/>
          <a:cs typeface="Verdan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
          <a:latin typeface="Verdana"/>
          <a:ea typeface="Verdana"/>
          <a:cs typeface="Verdan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D51ADE6A-740E-44AE-83CC-AE7238B6C88D}"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4A9BC294-FFE2-49D5-8D69-9E1BD2C41BD5}"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BBFC77FB-9ED0-4EC9-95AA-A1379042E648}" styleName="">
    <a:tblBg/>
    <a:wholeTbl>
      <a:tcTxStyle b="off" i="off">
        <a:font>
          <a:latin typeface="Verdana"/>
          <a:ea typeface="Verdana"/>
          <a:cs typeface="Verdan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
          <a:latin typeface="Verdana"/>
          <a:ea typeface="Verdana"/>
          <a:cs typeface="Verdana"/>
        </a:font>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
          <a:latin typeface="Verdana"/>
          <a:ea typeface="Verdana"/>
          <a:cs typeface="Verdan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
          <a:latin typeface="Verdana"/>
          <a:ea typeface="Verdana"/>
          <a:cs typeface="Verdana"/>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Ref idx="min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79"/>
    <p:restoredTop sz="74966"/>
  </p:normalViewPr>
  <p:slideViewPr>
    <p:cSldViewPr snapToGrid="0">
      <p:cViewPr varScale="1">
        <p:scale>
          <a:sx n="94" d="100"/>
          <a:sy n="94" d="100"/>
        </p:scale>
        <p:origin x="2112" y="192"/>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6" name="Shape 56"/>
          <p:cNvSpPr>
            <a:spLocks noGrp="1" noRot="1" noChangeAspect="1"/>
          </p:cNvSpPr>
          <p:nvPr>
            <p:ph type="sldImg"/>
          </p:nvPr>
        </p:nvSpPr>
        <p:spPr>
          <a:xfrm>
            <a:off x="381000" y="685800"/>
            <a:ext cx="6096000" cy="3429000"/>
          </a:xfrm>
          <a:prstGeom prst="rect">
            <a:avLst/>
          </a:prstGeom>
        </p:spPr>
        <p:txBody>
          <a:bodyPr/>
          <a:lstStyle/>
          <a:p>
            <a:endParaRPr/>
          </a:p>
        </p:txBody>
      </p:sp>
      <p:sp>
        <p:nvSpPr>
          <p:cNvPr id="57" name="Shape 5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584200" latinLnBrk="0">
      <a:defRPr sz="2200">
        <a:latin typeface="Lucida Grande"/>
        <a:ea typeface="Lucida Grande"/>
        <a:cs typeface="Lucida Grande"/>
        <a:sym typeface="Lucida Grande"/>
      </a:defRPr>
    </a:lvl1pPr>
    <a:lvl2pPr indent="228600" defTabSz="584200" latinLnBrk="0">
      <a:defRPr sz="2200">
        <a:latin typeface="Lucida Grande"/>
        <a:ea typeface="Lucida Grande"/>
        <a:cs typeface="Lucida Grande"/>
        <a:sym typeface="Lucida Grande"/>
      </a:defRPr>
    </a:lvl2pPr>
    <a:lvl3pPr indent="457200" defTabSz="584200" latinLnBrk="0">
      <a:defRPr sz="2200">
        <a:latin typeface="Lucida Grande"/>
        <a:ea typeface="Lucida Grande"/>
        <a:cs typeface="Lucida Grande"/>
        <a:sym typeface="Lucida Grande"/>
      </a:defRPr>
    </a:lvl3pPr>
    <a:lvl4pPr indent="685800" defTabSz="584200" latinLnBrk="0">
      <a:defRPr sz="2200">
        <a:latin typeface="Lucida Grande"/>
        <a:ea typeface="Lucida Grande"/>
        <a:cs typeface="Lucida Grande"/>
        <a:sym typeface="Lucida Grande"/>
      </a:defRPr>
    </a:lvl4pPr>
    <a:lvl5pPr indent="914400" defTabSz="584200" latinLnBrk="0">
      <a:defRPr sz="2200">
        <a:latin typeface="Lucida Grande"/>
        <a:ea typeface="Lucida Grande"/>
        <a:cs typeface="Lucida Grande"/>
        <a:sym typeface="Lucida Grande"/>
      </a:defRPr>
    </a:lvl5pPr>
    <a:lvl6pPr indent="1143000" defTabSz="584200" latinLnBrk="0">
      <a:defRPr sz="2200">
        <a:latin typeface="Lucida Grande"/>
        <a:ea typeface="Lucida Grande"/>
        <a:cs typeface="Lucida Grande"/>
        <a:sym typeface="Lucida Grande"/>
      </a:defRPr>
    </a:lvl6pPr>
    <a:lvl7pPr indent="1371600" defTabSz="584200" latinLnBrk="0">
      <a:defRPr sz="2200">
        <a:latin typeface="Lucida Grande"/>
        <a:ea typeface="Lucida Grande"/>
        <a:cs typeface="Lucida Grande"/>
        <a:sym typeface="Lucida Grande"/>
      </a:defRPr>
    </a:lvl7pPr>
    <a:lvl8pPr indent="1600200" defTabSz="584200" latinLnBrk="0">
      <a:defRPr sz="2200">
        <a:latin typeface="Lucida Grande"/>
        <a:ea typeface="Lucida Grande"/>
        <a:cs typeface="Lucida Grande"/>
        <a:sym typeface="Lucida Grande"/>
      </a:defRPr>
    </a:lvl8pPr>
    <a:lvl9pPr indent="1828800" defTabSz="584200" latinLnBrk="0">
      <a:defRPr sz="22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Tree>
    <p:extLst>
      <p:ext uri="{BB962C8B-B14F-4D97-AF65-F5344CB8AC3E}">
        <p14:creationId xmlns:p14="http://schemas.microsoft.com/office/powerpoint/2010/main" val="18993199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P"/>
          </a:p>
        </p:txBody>
      </p:sp>
    </p:spTree>
    <p:extLst>
      <p:ext uri="{BB962C8B-B14F-4D97-AF65-F5344CB8AC3E}">
        <p14:creationId xmlns:p14="http://schemas.microsoft.com/office/powerpoint/2010/main" val="1003591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P"/>
          </a:p>
        </p:txBody>
      </p:sp>
    </p:spTree>
    <p:extLst>
      <p:ext uri="{BB962C8B-B14F-4D97-AF65-F5344CB8AC3E}">
        <p14:creationId xmlns:p14="http://schemas.microsoft.com/office/powerpoint/2010/main" val="930177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5/30/22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7957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086D93-FCAC-47E0-A2EE-787E62CA814C}" type="datetimeFigureOut">
              <a:rPr lang="en-US" smtClean="0"/>
              <a:t>5/30/22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1491343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A879A6-0FD0-4734-A311-86BFCA472E6E}" type="datetimeFigureOut">
              <a:rPr lang="en-US" smtClean="0"/>
              <a:t>5/30/22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111873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3587870089"/>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2256312-AC00-46C3-AEE1-C5B158050214}" type="datetimeFigureOut">
              <a:rPr lang="en-CA" smtClean="0"/>
              <a:t>2022-05-30</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030A1CA7-520B-4B54-9B99-EDFF994F0142}" type="slidenum">
              <a:rPr lang="en-CA" smtClean="0"/>
              <a:t>‹#›</a:t>
            </a:fld>
            <a:endParaRPr lang="en-CA"/>
          </a:p>
        </p:txBody>
      </p:sp>
    </p:spTree>
    <p:extLst>
      <p:ext uri="{BB962C8B-B14F-4D97-AF65-F5344CB8AC3E}">
        <p14:creationId xmlns:p14="http://schemas.microsoft.com/office/powerpoint/2010/main" val="128517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5/30/22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3706874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BDB8791-F1B0-41E7-B7FD-A781E65C4266}" type="datetimeFigureOut">
              <a:rPr lang="en-US" smtClean="0"/>
              <a:t>5/30/22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2232898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FDD63B2-E120-4ED8-B27B-C685F510A5FE}" type="datetimeFigureOut">
              <a:rPr lang="en-US" smtClean="0"/>
              <a:t>5/30/22</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3283932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7AA18ACC-A947-437B-A130-35BD54FDF1E9}" type="datetimeFigureOut">
              <a:rPr lang="en-US" smtClean="0"/>
              <a:t>5/30/22</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3985703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C8D7E02-BCB8-4D50-A234-369438C08659}" type="datetimeFigureOut">
              <a:rPr lang="en-US" smtClean="0"/>
              <a:t>5/30/22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2577285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76E86A4C-8E40-4F87-A4F0-01A0687C5742}" type="datetimeFigureOut">
              <a:rPr lang="en-US" smtClean="0"/>
              <a:t>5/30/22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2908377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2BE451C3-0FF4-47C4-B829-773ADF60F88C}" type="datetimeFigureOut">
              <a:rPr lang="en-US" smtClean="0"/>
              <a:t>5/30/22</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86CB4B4D-7CA3-9044-876B-883B54F8677D}" type="slidenum">
              <a:rPr lang="en-JP" smtClean="0"/>
              <a:t>‹#›</a:t>
            </a:fld>
            <a:endParaRPr lang="en-JP"/>
          </a:p>
        </p:txBody>
      </p:sp>
    </p:spTree>
    <p:extLst>
      <p:ext uri="{BB962C8B-B14F-4D97-AF65-F5344CB8AC3E}">
        <p14:creationId xmlns:p14="http://schemas.microsoft.com/office/powerpoint/2010/main" val="35732786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2BE451C3-0FF4-47C4-B829-773ADF60F88C}" type="datetimeFigureOut">
              <a:rPr lang="en-US" smtClean="0"/>
              <a:t>5/30/22</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86CB4B4D-7CA3-9044-876B-883B54F8677D}" type="slidenum">
              <a:rPr lang="en-JP" smtClean="0"/>
              <a:t>‹#›</a:t>
            </a:fld>
            <a:endParaRPr lang="en-JP"/>
          </a:p>
        </p:txBody>
      </p:sp>
    </p:spTree>
    <p:extLst>
      <p:ext uri="{BB962C8B-B14F-4D97-AF65-F5344CB8AC3E}">
        <p14:creationId xmlns:p14="http://schemas.microsoft.com/office/powerpoint/2010/main" val="403176133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2.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jpg!d"/><Relationship Id="rId2" Type="http://schemas.openxmlformats.org/officeDocument/2006/relationships/slideLayout" Target="../slideLayouts/slideLayout12.xml"/><Relationship Id="rId1" Type="http://schemas.openxmlformats.org/officeDocument/2006/relationships/tags" Target="../tags/tag3.xml"/><Relationship Id="rId4" Type="http://schemas.openxmlformats.org/officeDocument/2006/relationships/hyperlink" Target="https://pxhere.com/en/photo/1449315"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DB8424AB-D56B-4256-866A-5B54DE93C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a:extLst>
              <a:ext uri="{FF2B5EF4-FFF2-40B4-BE49-F238E27FC236}">
                <a16:creationId xmlns:a16="http://schemas.microsoft.com/office/drawing/2014/main" id="{FC999C28-AD33-4EB7-A5F1-C06D10A5F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1" name="Rectangle 20">
            <a:extLst>
              <a:ext uri="{FF2B5EF4-FFF2-40B4-BE49-F238E27FC236}">
                <a16:creationId xmlns:a16="http://schemas.microsoft.com/office/drawing/2014/main" id="{07CBBDD0-4420-4A50-96AB-392F9B97CF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465BA403-54B9-4A0B-BC79-028C495C03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7552943"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a:extLst>
              <a:ext uri="{FF2B5EF4-FFF2-40B4-BE49-F238E27FC236}">
                <a16:creationId xmlns:a16="http://schemas.microsoft.com/office/drawing/2014/main" id="{059308D9-2B70-45C2-9D9E-801EC1596A78}"/>
              </a:ext>
            </a:extLst>
          </p:cNvPr>
          <p:cNvSpPr txBox="1"/>
          <p:nvPr/>
        </p:nvSpPr>
        <p:spPr>
          <a:xfrm>
            <a:off x="409432" y="1695798"/>
            <a:ext cx="7001301" cy="3458249"/>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b">
            <a:normAutofit/>
          </a:bodyPr>
          <a:lstStyle/>
          <a:p>
            <a:pPr marL="40639" marR="40639" defTabSz="914400">
              <a:lnSpc>
                <a:spcPct val="90000"/>
              </a:lnSpc>
              <a:spcBef>
                <a:spcPct val="0"/>
              </a:spcBef>
              <a:spcAft>
                <a:spcPts val="600"/>
              </a:spcAft>
            </a:pPr>
            <a:r>
              <a:rPr kumimoji="0" lang="en-US" sz="5500" b="1" i="0" u="none" strike="noStrike" cap="none" normalizeH="0" dirty="0">
                <a:ln>
                  <a:noFill/>
                </a:ln>
                <a:solidFill>
                  <a:srgbClr val="FFFFFF"/>
                </a:solidFill>
                <a:effectLst/>
                <a:uFill>
                  <a:solidFill>
                    <a:srgbClr val="000000"/>
                  </a:solidFill>
                </a:uFill>
                <a:latin typeface="+mj-lt"/>
                <a:ea typeface="+mj-ea"/>
                <a:cs typeface="+mj-cs"/>
                <a:sym typeface="Arial"/>
              </a:rPr>
              <a:t>Micron May OPEN+ </a:t>
            </a:r>
            <a:r>
              <a:rPr lang="en-US" sz="4000" dirty="0">
                <a:solidFill>
                  <a:schemeClr val="bg1"/>
                </a:solidFill>
                <a:latin typeface="+mj-lt"/>
              </a:rPr>
              <a:t>Strategies For Multicultural Collaborations</a:t>
            </a:r>
          </a:p>
          <a:p>
            <a:pPr marL="40639" marR="40639" indent="0" defTabSz="914400" fontAlgn="auto">
              <a:lnSpc>
                <a:spcPct val="90000"/>
              </a:lnSpc>
              <a:spcBef>
                <a:spcPct val="0"/>
              </a:spcBef>
              <a:spcAft>
                <a:spcPts val="600"/>
              </a:spcAft>
              <a:buClrTx/>
              <a:buSzTx/>
              <a:tabLst/>
            </a:pPr>
            <a:endParaRPr kumimoji="0" lang="en-US" sz="5500" b="1" i="0" u="none" strike="noStrike" cap="none" normalizeH="0" dirty="0">
              <a:ln>
                <a:noFill/>
              </a:ln>
              <a:solidFill>
                <a:srgbClr val="FFFFFF"/>
              </a:solidFill>
              <a:effectLst/>
              <a:uFill>
                <a:solidFill>
                  <a:srgbClr val="000000"/>
                </a:solidFill>
              </a:uFill>
              <a:latin typeface="+mj-lt"/>
              <a:ea typeface="+mj-ea"/>
              <a:cs typeface="+mj-cs"/>
              <a:sym typeface="Arial"/>
            </a:endParaRPr>
          </a:p>
        </p:txBody>
      </p:sp>
      <p:pic>
        <p:nvPicPr>
          <p:cNvPr id="12" name="Picture 11" descr="Logo&#10;&#10;Description automatically generated with medium confidence">
            <a:extLst>
              <a:ext uri="{FF2B5EF4-FFF2-40B4-BE49-F238E27FC236}">
                <a16:creationId xmlns:a16="http://schemas.microsoft.com/office/drawing/2014/main" id="{9DD5315D-5FCD-4A2F-835E-71C87FC7D9D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37574" y="1695799"/>
            <a:ext cx="3458249" cy="3458249"/>
          </a:xfrm>
          <a:prstGeom prst="rect">
            <a:avLst/>
          </a:prstGeom>
        </p:spPr>
      </p:pic>
      <p:sp>
        <p:nvSpPr>
          <p:cNvPr id="25" name="Rectangle 24">
            <a:extLst>
              <a:ext uri="{FF2B5EF4-FFF2-40B4-BE49-F238E27FC236}">
                <a16:creationId xmlns:a16="http://schemas.microsoft.com/office/drawing/2014/main" id="{DC8C6883-513A-4FE8-8B55-7AA2A13A9B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custDataLst>
      <p:tags r:id="rId1"/>
    </p:custDataLst>
    <p:extLst>
      <p:ext uri="{BB962C8B-B14F-4D97-AF65-F5344CB8AC3E}">
        <p14:creationId xmlns:p14="http://schemas.microsoft.com/office/powerpoint/2010/main" val="105887883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 name="Rectangle 94">
            <a:extLst>
              <a:ext uri="{FF2B5EF4-FFF2-40B4-BE49-F238E27FC236}">
                <a16:creationId xmlns:a16="http://schemas.microsoft.com/office/drawing/2014/main" id="{B86EEAC6-011F-4499-ACFF-2FDC742DB0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7" name="Rectangle 96">
            <a:extLst>
              <a:ext uri="{FF2B5EF4-FFF2-40B4-BE49-F238E27FC236}">
                <a16:creationId xmlns:a16="http://schemas.microsoft.com/office/drawing/2014/main" id="{6970F14D-B6E6-40EA-96B4-4E18D0CF9D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9" name="Rectangle 98">
            <a:extLst>
              <a:ext uri="{FF2B5EF4-FFF2-40B4-BE49-F238E27FC236}">
                <a16:creationId xmlns:a16="http://schemas.microsoft.com/office/drawing/2014/main" id="{F13A95FF-1A75-49AA-86AE-EED61BD0E4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761999"/>
            <a:ext cx="4642228"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Box 3">
            <a:extLst>
              <a:ext uri="{FF2B5EF4-FFF2-40B4-BE49-F238E27FC236}">
                <a16:creationId xmlns:a16="http://schemas.microsoft.com/office/drawing/2014/main" id="{8319BBE2-3C39-554C-B307-4E04EF750681}"/>
              </a:ext>
            </a:extLst>
          </p:cNvPr>
          <p:cNvSpPr txBox="1"/>
          <p:nvPr/>
        </p:nvSpPr>
        <p:spPr>
          <a:xfrm>
            <a:off x="270866" y="1233020"/>
            <a:ext cx="4016116" cy="1255469"/>
          </a:xfrm>
          <a:prstGeom prst="rect">
            <a:avLst/>
          </a:prstGeom>
        </p:spPr>
        <p:style>
          <a:lnRef idx="0">
            <a:scrgbClr r="0" g="0" b="0"/>
          </a:lnRef>
          <a:fillRef idx="0">
            <a:scrgbClr r="0" g="0" b="0"/>
          </a:fillRef>
          <a:effectRef idx="0">
            <a:scrgbClr r="0" g="0" b="0"/>
          </a:effectRef>
          <a:fontRef idx="none"/>
        </p:style>
        <p:txBody>
          <a:bodyPr rot="0" spcFirstLastPara="1" vertOverflow="overflow" horzOverflow="overflow" vert="horz" lIns="91440" tIns="45720" rIns="91440" bIns="45720" numCol="1" spcCol="38100" rtlCol="0" anchor="ctr">
            <a:normAutofit/>
          </a:bodyPr>
          <a:lstStyle/>
          <a:p>
            <a:pPr marL="40639" marR="40639" indent="0" defTabSz="914400" fontAlgn="auto">
              <a:lnSpc>
                <a:spcPct val="90000"/>
              </a:lnSpc>
              <a:spcBef>
                <a:spcPct val="0"/>
              </a:spcBef>
              <a:spcAft>
                <a:spcPts val="600"/>
              </a:spcAft>
              <a:buClrTx/>
              <a:buSzTx/>
              <a:tabLst/>
            </a:pPr>
            <a:r>
              <a:rPr lang="en-US" sz="3300" spc="-60" dirty="0">
                <a:solidFill>
                  <a:srgbClr val="FFFFFF"/>
                </a:solidFill>
                <a:uFill>
                  <a:solidFill>
                    <a:srgbClr val="000000"/>
                  </a:solidFill>
                </a:uFill>
                <a:latin typeface="+mj-lt"/>
                <a:ea typeface="+mj-ea"/>
                <a:cs typeface="+mj-cs"/>
                <a:sym typeface="Arial"/>
              </a:rPr>
              <a:t>OPEN+ </a:t>
            </a:r>
          </a:p>
          <a:p>
            <a:pPr marL="40639" marR="40639" indent="0" defTabSz="914400" fontAlgn="auto">
              <a:lnSpc>
                <a:spcPct val="90000"/>
              </a:lnSpc>
              <a:spcBef>
                <a:spcPct val="0"/>
              </a:spcBef>
              <a:spcAft>
                <a:spcPts val="600"/>
              </a:spcAft>
              <a:buClrTx/>
              <a:buSzTx/>
              <a:tabLst/>
            </a:pPr>
            <a:r>
              <a:rPr kumimoji="0" lang="en-US" sz="3300" b="0" i="0" u="none" strike="noStrike" cap="none" spc="-60" normalizeH="0" dirty="0">
                <a:ln>
                  <a:noFill/>
                </a:ln>
                <a:solidFill>
                  <a:srgbClr val="FFFFFF"/>
                </a:solidFill>
                <a:effectLst/>
                <a:uFill>
                  <a:solidFill>
                    <a:srgbClr val="000000"/>
                  </a:solidFill>
                </a:uFill>
                <a:latin typeface="+mj-lt"/>
                <a:ea typeface="+mj-ea"/>
                <a:cs typeface="+mj-cs"/>
                <a:sym typeface="Arial"/>
              </a:rPr>
              <a:t>Discussion Questions</a:t>
            </a:r>
          </a:p>
          <a:p>
            <a:pPr marL="40639" marR="40639" indent="0" defTabSz="914400" fontAlgn="auto">
              <a:lnSpc>
                <a:spcPct val="90000"/>
              </a:lnSpc>
              <a:spcBef>
                <a:spcPct val="0"/>
              </a:spcBef>
              <a:spcAft>
                <a:spcPts val="600"/>
              </a:spcAft>
              <a:buClrTx/>
              <a:buSzTx/>
              <a:tabLst/>
            </a:pPr>
            <a:endParaRPr kumimoji="0" lang="en-US" sz="3300" b="0" i="0" u="none" strike="noStrike" cap="none" spc="-60" normalizeH="0" dirty="0">
              <a:ln>
                <a:noFill/>
              </a:ln>
              <a:solidFill>
                <a:srgbClr val="FFFFFF"/>
              </a:solidFill>
              <a:effectLst/>
              <a:uFill>
                <a:solidFill>
                  <a:srgbClr val="000000"/>
                </a:solidFill>
              </a:uFill>
              <a:latin typeface="+mj-lt"/>
              <a:ea typeface="+mj-ea"/>
              <a:cs typeface="+mj-cs"/>
              <a:sym typeface="Arial"/>
            </a:endParaRPr>
          </a:p>
        </p:txBody>
      </p:sp>
      <p:sp>
        <p:nvSpPr>
          <p:cNvPr id="65" name="What's the secret behind good presentations?"/>
          <p:cNvSpPr txBox="1"/>
          <p:nvPr/>
        </p:nvSpPr>
        <p:spPr>
          <a:xfrm>
            <a:off x="26793" y="2230995"/>
            <a:ext cx="4504263" cy="327458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vert="horz" lIns="91440" tIns="45720" rIns="91440" bIns="45720" rtlCol="0" anchor="t">
            <a:noAutofit/>
          </a:bodyPr>
          <a:lstStyle/>
          <a:p>
            <a:pPr marL="303529" defTabSz="914400">
              <a:lnSpc>
                <a:spcPct val="90000"/>
              </a:lnSpc>
              <a:spcAft>
                <a:spcPts val="600"/>
              </a:spcAft>
              <a:buClr>
                <a:schemeClr val="accent1"/>
              </a:buClr>
            </a:pPr>
            <a:r>
              <a:rPr lang="en-US" sz="2400" dirty="0">
                <a:solidFill>
                  <a:schemeClr val="bg1"/>
                </a:solidFill>
              </a:rPr>
              <a:t>1) Have you worked on a global project before? What did you learn about other culture’s way of collaborating?</a:t>
            </a:r>
          </a:p>
          <a:p>
            <a:pPr marL="760729" indent="-457200" defTabSz="914400">
              <a:lnSpc>
                <a:spcPct val="90000"/>
              </a:lnSpc>
              <a:spcAft>
                <a:spcPts val="600"/>
              </a:spcAft>
              <a:buClr>
                <a:schemeClr val="accent1"/>
              </a:buClr>
              <a:buAutoNum type="arabicParenR"/>
            </a:pPr>
            <a:endParaRPr lang="en-US" sz="2400" dirty="0">
              <a:solidFill>
                <a:schemeClr val="bg1"/>
              </a:solidFill>
            </a:endParaRPr>
          </a:p>
          <a:p>
            <a:pPr marL="303529" defTabSz="914400">
              <a:lnSpc>
                <a:spcPct val="90000"/>
              </a:lnSpc>
              <a:spcAft>
                <a:spcPts val="600"/>
              </a:spcAft>
              <a:buClr>
                <a:schemeClr val="accent1"/>
              </a:buClr>
            </a:pPr>
            <a:r>
              <a:rPr lang="en-US" sz="2400" dirty="0">
                <a:solidFill>
                  <a:schemeClr val="bg1"/>
                </a:solidFill>
              </a:rPr>
              <a:t>2) What do you think is most important when planning or working on projects across cultures? (keeping to deadlines, managing expectations etc.)</a:t>
            </a:r>
          </a:p>
          <a:p>
            <a:pPr marL="303529" defTabSz="914400">
              <a:lnSpc>
                <a:spcPct val="90000"/>
              </a:lnSpc>
              <a:spcAft>
                <a:spcPts val="600"/>
              </a:spcAft>
              <a:buClr>
                <a:schemeClr val="accent1"/>
              </a:buClr>
            </a:pPr>
            <a:endParaRPr lang="en-US" sz="2400" dirty="0">
              <a:solidFill>
                <a:schemeClr val="bg1"/>
              </a:solidFill>
            </a:endParaRPr>
          </a:p>
        </p:txBody>
      </p:sp>
      <p:pic>
        <p:nvPicPr>
          <p:cNvPr id="5" name="Picture 4">
            <a:extLst>
              <a:ext uri="{FF2B5EF4-FFF2-40B4-BE49-F238E27FC236}">
                <a16:creationId xmlns:a16="http://schemas.microsoft.com/office/drawing/2014/main" id="{CAA10B68-E634-1144-8BA6-FE9FE238E39B}"/>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6622" r="6622"/>
          <a:stretch/>
        </p:blipFill>
        <p:spPr>
          <a:xfrm>
            <a:off x="5137463" y="759599"/>
            <a:ext cx="6193767" cy="5330650"/>
          </a:xfrm>
          <a:prstGeom prst="rect">
            <a:avLst/>
          </a:prstGeom>
        </p:spPr>
      </p:pic>
    </p:spTree>
    <p:custDataLst>
      <p:tags r:id="rId1"/>
    </p:custData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E9C51-DB9E-DA44-9A34-B5F5D4F79558}"/>
              </a:ext>
            </a:extLst>
          </p:cNvPr>
          <p:cNvSpPr>
            <a:spLocks noGrp="1"/>
          </p:cNvSpPr>
          <p:nvPr>
            <p:ph type="title"/>
          </p:nvPr>
        </p:nvSpPr>
        <p:spPr/>
        <p:txBody>
          <a:bodyPr/>
          <a:lstStyle/>
          <a:p>
            <a:r>
              <a:rPr lang="en-JP" dirty="0"/>
              <a:t>Deciding - Big ”D”  or Little ”D?”</a:t>
            </a:r>
          </a:p>
        </p:txBody>
      </p:sp>
      <p:cxnSp>
        <p:nvCxnSpPr>
          <p:cNvPr id="4" name="Straight Connector 3">
            <a:extLst>
              <a:ext uri="{FF2B5EF4-FFF2-40B4-BE49-F238E27FC236}">
                <a16:creationId xmlns:a16="http://schemas.microsoft.com/office/drawing/2014/main" id="{83A4A865-FFC5-3F61-C75C-8907BE129FBB}"/>
              </a:ext>
            </a:extLst>
          </p:cNvPr>
          <p:cNvCxnSpPr/>
          <p:nvPr/>
        </p:nvCxnSpPr>
        <p:spPr>
          <a:xfrm>
            <a:off x="4288023" y="2156552"/>
            <a:ext cx="6161649"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B3B0847B-0A23-BFA2-8920-A0422EEB4104}"/>
              </a:ext>
            </a:extLst>
          </p:cNvPr>
          <p:cNvCxnSpPr/>
          <p:nvPr/>
        </p:nvCxnSpPr>
        <p:spPr>
          <a:xfrm>
            <a:off x="4288023" y="4776922"/>
            <a:ext cx="6161649"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Isosceles Triangle 32">
            <a:extLst>
              <a:ext uri="{FF2B5EF4-FFF2-40B4-BE49-F238E27FC236}">
                <a16:creationId xmlns:a16="http://schemas.microsoft.com/office/drawing/2014/main" id="{B8381D25-3768-48B2-F325-D4BFBA43081D}"/>
              </a:ext>
            </a:extLst>
          </p:cNvPr>
          <p:cNvSpPr/>
          <p:nvPr/>
        </p:nvSpPr>
        <p:spPr>
          <a:xfrm>
            <a:off x="4521331" y="1882845"/>
            <a:ext cx="633046" cy="3964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Isosceles Triangle 32">
            <a:extLst>
              <a:ext uri="{FF2B5EF4-FFF2-40B4-BE49-F238E27FC236}">
                <a16:creationId xmlns:a16="http://schemas.microsoft.com/office/drawing/2014/main" id="{68F5BB4C-9397-6F32-67A5-06D89EDF1D4A}"/>
              </a:ext>
            </a:extLst>
          </p:cNvPr>
          <p:cNvSpPr/>
          <p:nvPr/>
        </p:nvSpPr>
        <p:spPr>
          <a:xfrm>
            <a:off x="8991601" y="4503215"/>
            <a:ext cx="633046" cy="3964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TextBox 7">
            <a:extLst>
              <a:ext uri="{FF2B5EF4-FFF2-40B4-BE49-F238E27FC236}">
                <a16:creationId xmlns:a16="http://schemas.microsoft.com/office/drawing/2014/main" id="{FD36B2C6-55EB-5486-B001-DA3069B02B60}"/>
              </a:ext>
            </a:extLst>
          </p:cNvPr>
          <p:cNvSpPr txBox="1"/>
          <p:nvPr/>
        </p:nvSpPr>
        <p:spPr>
          <a:xfrm>
            <a:off x="4337556" y="1376660"/>
            <a:ext cx="1000595" cy="369332"/>
          </a:xfrm>
          <a:prstGeom prst="rect">
            <a:avLst/>
          </a:prstGeom>
          <a:noFill/>
        </p:spPr>
        <p:txBody>
          <a:bodyPr wrap="none" rtlCol="0">
            <a:spAutoFit/>
          </a:bodyPr>
          <a:lstStyle/>
          <a:p>
            <a:r>
              <a:rPr lang="en-CA" dirty="0"/>
              <a:t>Decision</a:t>
            </a:r>
          </a:p>
        </p:txBody>
      </p:sp>
      <p:sp>
        <p:nvSpPr>
          <p:cNvPr id="10" name="TextBox 9">
            <a:extLst>
              <a:ext uri="{FF2B5EF4-FFF2-40B4-BE49-F238E27FC236}">
                <a16:creationId xmlns:a16="http://schemas.microsoft.com/office/drawing/2014/main" id="{4E8B21DD-9DCF-8437-2D34-85E8558490D0}"/>
              </a:ext>
            </a:extLst>
          </p:cNvPr>
          <p:cNvSpPr txBox="1"/>
          <p:nvPr/>
        </p:nvSpPr>
        <p:spPr>
          <a:xfrm>
            <a:off x="8807826" y="4024228"/>
            <a:ext cx="1000595" cy="369332"/>
          </a:xfrm>
          <a:prstGeom prst="rect">
            <a:avLst/>
          </a:prstGeom>
          <a:noFill/>
        </p:spPr>
        <p:txBody>
          <a:bodyPr wrap="none" rtlCol="0">
            <a:spAutoFit/>
          </a:bodyPr>
          <a:lstStyle/>
          <a:p>
            <a:r>
              <a:rPr lang="en-CA" dirty="0"/>
              <a:t>Decision</a:t>
            </a:r>
          </a:p>
        </p:txBody>
      </p:sp>
      <p:cxnSp>
        <p:nvCxnSpPr>
          <p:cNvPr id="11" name="Straight Arrow Connector 10">
            <a:extLst>
              <a:ext uri="{FF2B5EF4-FFF2-40B4-BE49-F238E27FC236}">
                <a16:creationId xmlns:a16="http://schemas.microsoft.com/office/drawing/2014/main" id="{C3532C2C-D0F3-BD4D-9190-DF70D2294627}"/>
              </a:ext>
            </a:extLst>
          </p:cNvPr>
          <p:cNvCxnSpPr>
            <a:cxnSpLocks/>
          </p:cNvCxnSpPr>
          <p:nvPr/>
        </p:nvCxnSpPr>
        <p:spPr>
          <a:xfrm>
            <a:off x="5841242" y="1835033"/>
            <a:ext cx="4608430" cy="0"/>
          </a:xfrm>
          <a:prstGeom prst="straightConnector1">
            <a:avLst/>
          </a:prstGeom>
          <a:ln>
            <a:solidFill>
              <a:schemeClr val="accent6"/>
            </a:solidFill>
            <a:tailEnd type="triangle"/>
          </a:ln>
        </p:spPr>
        <p:style>
          <a:lnRef idx="1">
            <a:schemeClr val="accent2"/>
          </a:lnRef>
          <a:fillRef idx="0">
            <a:schemeClr val="accent2"/>
          </a:fillRef>
          <a:effectRef idx="0">
            <a:schemeClr val="accent2"/>
          </a:effectRef>
          <a:fontRef idx="minor">
            <a:schemeClr val="tx1"/>
          </a:fontRef>
        </p:style>
      </p:cxnSp>
      <p:sp>
        <p:nvSpPr>
          <p:cNvPr id="14" name="TextBox 13">
            <a:extLst>
              <a:ext uri="{FF2B5EF4-FFF2-40B4-BE49-F238E27FC236}">
                <a16:creationId xmlns:a16="http://schemas.microsoft.com/office/drawing/2014/main" id="{A0EB8045-61F1-83DE-6D08-BEFEE3571B31}"/>
              </a:ext>
            </a:extLst>
          </p:cNvPr>
          <p:cNvSpPr txBox="1"/>
          <p:nvPr/>
        </p:nvSpPr>
        <p:spPr>
          <a:xfrm>
            <a:off x="6195756" y="1335864"/>
            <a:ext cx="3899401" cy="369332"/>
          </a:xfrm>
          <a:prstGeom prst="rect">
            <a:avLst/>
          </a:prstGeom>
          <a:noFill/>
        </p:spPr>
        <p:txBody>
          <a:bodyPr wrap="none" rtlCol="0">
            <a:spAutoFit/>
          </a:bodyPr>
          <a:lstStyle/>
          <a:p>
            <a:r>
              <a:rPr lang="en-CA" dirty="0"/>
              <a:t>Implementation, Changes &amp; Discussion</a:t>
            </a:r>
          </a:p>
        </p:txBody>
      </p:sp>
      <p:cxnSp>
        <p:nvCxnSpPr>
          <p:cNvPr id="15" name="Straight Arrow Connector 14">
            <a:extLst>
              <a:ext uri="{FF2B5EF4-FFF2-40B4-BE49-F238E27FC236}">
                <a16:creationId xmlns:a16="http://schemas.microsoft.com/office/drawing/2014/main" id="{12B397C0-08A5-B36C-1D98-49CF99CD3C08}"/>
              </a:ext>
            </a:extLst>
          </p:cNvPr>
          <p:cNvCxnSpPr>
            <a:cxnSpLocks/>
          </p:cNvCxnSpPr>
          <p:nvPr/>
        </p:nvCxnSpPr>
        <p:spPr>
          <a:xfrm>
            <a:off x="4288023" y="4503215"/>
            <a:ext cx="4608430" cy="0"/>
          </a:xfrm>
          <a:prstGeom prst="straightConnector1">
            <a:avLst/>
          </a:prstGeom>
          <a:ln>
            <a:solidFill>
              <a:schemeClr val="accent6"/>
            </a:solidFill>
            <a:tailEnd type="triangle"/>
          </a:ln>
        </p:spPr>
        <p:style>
          <a:lnRef idx="1">
            <a:schemeClr val="accent2"/>
          </a:lnRef>
          <a:fillRef idx="0">
            <a:schemeClr val="accent2"/>
          </a:fillRef>
          <a:effectRef idx="0">
            <a:schemeClr val="accent2"/>
          </a:effectRef>
          <a:fontRef idx="minor">
            <a:schemeClr val="tx1"/>
          </a:fontRef>
        </p:style>
      </p:cxnSp>
      <p:sp>
        <p:nvSpPr>
          <p:cNvPr id="16" name="TextBox 15">
            <a:extLst>
              <a:ext uri="{FF2B5EF4-FFF2-40B4-BE49-F238E27FC236}">
                <a16:creationId xmlns:a16="http://schemas.microsoft.com/office/drawing/2014/main" id="{8EEA6395-9F8F-550F-72CB-6DC743F257FF}"/>
              </a:ext>
            </a:extLst>
          </p:cNvPr>
          <p:cNvSpPr txBox="1"/>
          <p:nvPr/>
        </p:nvSpPr>
        <p:spPr>
          <a:xfrm>
            <a:off x="5996562" y="4079056"/>
            <a:ext cx="1191352" cy="369332"/>
          </a:xfrm>
          <a:prstGeom prst="rect">
            <a:avLst/>
          </a:prstGeom>
          <a:noFill/>
        </p:spPr>
        <p:txBody>
          <a:bodyPr wrap="none" rtlCol="0">
            <a:spAutoFit/>
          </a:bodyPr>
          <a:lstStyle/>
          <a:p>
            <a:r>
              <a:rPr lang="en-CA" dirty="0"/>
              <a:t>Discussion</a:t>
            </a:r>
          </a:p>
        </p:txBody>
      </p:sp>
      <p:sp>
        <p:nvSpPr>
          <p:cNvPr id="17" name="TextBox 16">
            <a:extLst>
              <a:ext uri="{FF2B5EF4-FFF2-40B4-BE49-F238E27FC236}">
                <a16:creationId xmlns:a16="http://schemas.microsoft.com/office/drawing/2014/main" id="{CC09D954-1D62-C54F-DA06-77F6450D62C2}"/>
              </a:ext>
            </a:extLst>
          </p:cNvPr>
          <p:cNvSpPr txBox="1"/>
          <p:nvPr/>
        </p:nvSpPr>
        <p:spPr>
          <a:xfrm>
            <a:off x="3597886" y="1102505"/>
            <a:ext cx="782907" cy="923330"/>
          </a:xfrm>
          <a:prstGeom prst="rect">
            <a:avLst/>
          </a:prstGeom>
          <a:noFill/>
        </p:spPr>
        <p:txBody>
          <a:bodyPr wrap="none" rtlCol="0">
            <a:spAutoFit/>
          </a:bodyPr>
          <a:lstStyle/>
          <a:p>
            <a:r>
              <a:rPr lang="en-CA" dirty="0"/>
              <a:t>D </a:t>
            </a:r>
            <a:br>
              <a:rPr lang="en-CA" dirty="0"/>
            </a:br>
            <a:r>
              <a:rPr lang="en-CA" dirty="0"/>
              <a:t>(Top-</a:t>
            </a:r>
          </a:p>
          <a:p>
            <a:r>
              <a:rPr lang="en-CA" dirty="0"/>
              <a:t>down)</a:t>
            </a:r>
          </a:p>
        </p:txBody>
      </p:sp>
      <p:sp>
        <p:nvSpPr>
          <p:cNvPr id="18" name="TextBox 17">
            <a:extLst>
              <a:ext uri="{FF2B5EF4-FFF2-40B4-BE49-F238E27FC236}">
                <a16:creationId xmlns:a16="http://schemas.microsoft.com/office/drawing/2014/main" id="{782862A0-2261-8180-CBDB-A7D1D493C9D5}"/>
              </a:ext>
            </a:extLst>
          </p:cNvPr>
          <p:cNvSpPr txBox="1"/>
          <p:nvPr/>
        </p:nvSpPr>
        <p:spPr>
          <a:xfrm>
            <a:off x="3649867" y="3720030"/>
            <a:ext cx="1405128" cy="646331"/>
          </a:xfrm>
          <a:prstGeom prst="rect">
            <a:avLst/>
          </a:prstGeom>
          <a:noFill/>
        </p:spPr>
        <p:txBody>
          <a:bodyPr wrap="none" rtlCol="0">
            <a:spAutoFit/>
          </a:bodyPr>
          <a:lstStyle/>
          <a:p>
            <a:r>
              <a:rPr lang="en-CA" dirty="0"/>
              <a:t>d</a:t>
            </a:r>
          </a:p>
          <a:p>
            <a:r>
              <a:rPr lang="en-CA" dirty="0"/>
              <a:t>(Consensual)</a:t>
            </a:r>
          </a:p>
        </p:txBody>
      </p:sp>
    </p:spTree>
    <p:extLst>
      <p:ext uri="{BB962C8B-B14F-4D97-AF65-F5344CB8AC3E}">
        <p14:creationId xmlns:p14="http://schemas.microsoft.com/office/powerpoint/2010/main" val="1655327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p:bldP spid="10" grpId="0"/>
      <p:bldP spid="14" grpId="0"/>
      <p:bldP spid="16" grpId="0"/>
      <p:bldP spid="17"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E9C51-DB9E-DA44-9A34-B5F5D4F79558}"/>
              </a:ext>
            </a:extLst>
          </p:cNvPr>
          <p:cNvSpPr>
            <a:spLocks noGrp="1"/>
          </p:cNvSpPr>
          <p:nvPr>
            <p:ph type="title"/>
          </p:nvPr>
        </p:nvSpPr>
        <p:spPr/>
        <p:txBody>
          <a:bodyPr/>
          <a:lstStyle/>
          <a:p>
            <a:r>
              <a:rPr lang="en-JP" dirty="0"/>
              <a:t>Deciding - Big ”D”  or Little ”D?”</a:t>
            </a:r>
          </a:p>
        </p:txBody>
      </p:sp>
      <p:pic>
        <p:nvPicPr>
          <p:cNvPr id="9" name="Picture 8" descr="Chart, line chart&#10;&#10;Description automatically generated">
            <a:extLst>
              <a:ext uri="{FF2B5EF4-FFF2-40B4-BE49-F238E27FC236}">
                <a16:creationId xmlns:a16="http://schemas.microsoft.com/office/drawing/2014/main" id="{C4431953-E8D9-3A3E-3E0A-B352D57E33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83096" y="654903"/>
            <a:ext cx="7614993" cy="5800488"/>
          </a:xfrm>
          <a:prstGeom prst="rect">
            <a:avLst/>
          </a:prstGeom>
        </p:spPr>
      </p:pic>
    </p:spTree>
    <p:extLst>
      <p:ext uri="{BB962C8B-B14F-4D97-AF65-F5344CB8AC3E}">
        <p14:creationId xmlns:p14="http://schemas.microsoft.com/office/powerpoint/2010/main" val="3620676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7E3BF-CE73-25BD-ABF7-727B041EF482}"/>
              </a:ext>
            </a:extLst>
          </p:cNvPr>
          <p:cNvSpPr>
            <a:spLocks noGrp="1"/>
          </p:cNvSpPr>
          <p:nvPr>
            <p:ph type="title"/>
          </p:nvPr>
        </p:nvSpPr>
        <p:spPr/>
        <p:txBody>
          <a:bodyPr/>
          <a:lstStyle/>
          <a:p>
            <a:r>
              <a:rPr lang="en-JP" dirty="0"/>
              <a:t>Deciding - Big ”D”  or Little ”D?”</a:t>
            </a:r>
          </a:p>
        </p:txBody>
      </p:sp>
      <p:pic>
        <p:nvPicPr>
          <p:cNvPr id="3" name="Picture 2" descr="A picture containing chart&#10;&#10;Description automatically generated">
            <a:extLst>
              <a:ext uri="{FF2B5EF4-FFF2-40B4-BE49-F238E27FC236}">
                <a16:creationId xmlns:a16="http://schemas.microsoft.com/office/drawing/2014/main" id="{B24EB7B7-DBA6-FB94-B89F-C125858FDF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48490" y="484378"/>
            <a:ext cx="7861300" cy="5880100"/>
          </a:xfrm>
          <a:prstGeom prst="rect">
            <a:avLst/>
          </a:prstGeom>
        </p:spPr>
      </p:pic>
    </p:spTree>
    <p:extLst>
      <p:ext uri="{BB962C8B-B14F-4D97-AF65-F5344CB8AC3E}">
        <p14:creationId xmlns:p14="http://schemas.microsoft.com/office/powerpoint/2010/main" val="1145364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FF9FB8-096A-8B40-72D3-44E09EF8F524}"/>
              </a:ext>
            </a:extLst>
          </p:cNvPr>
          <p:cNvSpPr>
            <a:spLocks noGrp="1"/>
          </p:cNvSpPr>
          <p:nvPr>
            <p:ph type="title"/>
          </p:nvPr>
        </p:nvSpPr>
        <p:spPr/>
        <p:txBody>
          <a:bodyPr/>
          <a:lstStyle/>
          <a:p>
            <a:r>
              <a:rPr lang="en-JP" dirty="0"/>
              <a:t>Practice</a:t>
            </a:r>
          </a:p>
        </p:txBody>
      </p:sp>
      <p:sp>
        <p:nvSpPr>
          <p:cNvPr id="4" name="Title 1">
            <a:extLst>
              <a:ext uri="{FF2B5EF4-FFF2-40B4-BE49-F238E27FC236}">
                <a16:creationId xmlns:a16="http://schemas.microsoft.com/office/drawing/2014/main" id="{920DA256-1FCD-617F-3A47-FBE3CA87EC8B}"/>
              </a:ext>
            </a:extLst>
          </p:cNvPr>
          <p:cNvSpPr>
            <a:spLocks noGrp="1"/>
          </p:cNvSpPr>
          <p:nvPr>
            <p:ph idx="1"/>
          </p:nvPr>
        </p:nvSpPr>
        <p:spPr>
          <a:xfrm>
            <a:off x="3869268" y="864108"/>
            <a:ext cx="6967054" cy="937396"/>
          </a:xfrm>
        </p:spPr>
        <p:txBody>
          <a:bodyPr vert="horz" lIns="91440" tIns="45720" rIns="91440" bIns="45720" rtlCol="0" anchor="b">
            <a:normAutofit fontScale="75000" lnSpcReduction="20000"/>
          </a:bodyPr>
          <a:lstStyle/>
          <a:p>
            <a:pPr marL="0" indent="0">
              <a:buNone/>
            </a:pPr>
            <a:r>
              <a:rPr lang="en-US" altLang="ja-JP" sz="6000" dirty="0">
                <a:solidFill>
                  <a:schemeClr val="tx1"/>
                </a:solidFill>
              </a:rPr>
              <a:t>Scenario: Decision-making</a:t>
            </a:r>
            <a:endParaRPr lang="en-US" sz="6000" dirty="0">
              <a:solidFill>
                <a:schemeClr val="tx1"/>
              </a:solidFill>
            </a:endParaRPr>
          </a:p>
        </p:txBody>
      </p:sp>
      <p:sp>
        <p:nvSpPr>
          <p:cNvPr id="5" name="TextBox 4">
            <a:extLst>
              <a:ext uri="{FF2B5EF4-FFF2-40B4-BE49-F238E27FC236}">
                <a16:creationId xmlns:a16="http://schemas.microsoft.com/office/drawing/2014/main" id="{E0DF2B0A-32EA-1D45-D3CF-F3C8E310EAFB}"/>
              </a:ext>
            </a:extLst>
          </p:cNvPr>
          <p:cNvSpPr txBox="1"/>
          <p:nvPr/>
        </p:nvSpPr>
        <p:spPr>
          <a:xfrm>
            <a:off x="3436716" y="5725020"/>
            <a:ext cx="7399606" cy="369332"/>
          </a:xfrm>
          <a:prstGeom prst="rect">
            <a:avLst/>
          </a:prstGeom>
          <a:noFill/>
        </p:spPr>
        <p:txBody>
          <a:bodyPr wrap="square">
            <a:spAutoFit/>
          </a:bodyPr>
          <a:lstStyle/>
          <a:p>
            <a:r>
              <a:rPr lang="en-CA" dirty="0"/>
              <a:t>Consensual</a:t>
            </a:r>
          </a:p>
        </p:txBody>
      </p:sp>
      <p:cxnSp>
        <p:nvCxnSpPr>
          <p:cNvPr id="7" name="Straight Connector 6">
            <a:extLst>
              <a:ext uri="{FF2B5EF4-FFF2-40B4-BE49-F238E27FC236}">
                <a16:creationId xmlns:a16="http://schemas.microsoft.com/office/drawing/2014/main" id="{25C532E9-7865-0C0B-AE9B-C4A96EA8E7CE}"/>
              </a:ext>
            </a:extLst>
          </p:cNvPr>
          <p:cNvCxnSpPr/>
          <p:nvPr/>
        </p:nvCxnSpPr>
        <p:spPr>
          <a:xfrm>
            <a:off x="4779343" y="5909686"/>
            <a:ext cx="6161649"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8" name="Isosceles Triangle 34">
            <a:extLst>
              <a:ext uri="{FF2B5EF4-FFF2-40B4-BE49-F238E27FC236}">
                <a16:creationId xmlns:a16="http://schemas.microsoft.com/office/drawing/2014/main" id="{86AF91E7-38B9-52A4-8284-6497E38100FF}"/>
              </a:ext>
            </a:extLst>
          </p:cNvPr>
          <p:cNvSpPr/>
          <p:nvPr/>
        </p:nvSpPr>
        <p:spPr>
          <a:xfrm>
            <a:off x="8948527" y="5597427"/>
            <a:ext cx="633046" cy="396465"/>
          </a:xfrm>
          <a:prstGeom prst="triangl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CA"/>
          </a:p>
        </p:txBody>
      </p:sp>
      <p:sp>
        <p:nvSpPr>
          <p:cNvPr id="9" name="Isosceles Triangle 32">
            <a:extLst>
              <a:ext uri="{FF2B5EF4-FFF2-40B4-BE49-F238E27FC236}">
                <a16:creationId xmlns:a16="http://schemas.microsoft.com/office/drawing/2014/main" id="{A05D9B00-251C-CAD9-E49D-71BCB851F876}"/>
              </a:ext>
            </a:extLst>
          </p:cNvPr>
          <p:cNvSpPr/>
          <p:nvPr/>
        </p:nvSpPr>
        <p:spPr>
          <a:xfrm>
            <a:off x="5121833" y="5655905"/>
            <a:ext cx="633046" cy="39646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0" name="TextBox 9">
            <a:extLst>
              <a:ext uri="{FF2B5EF4-FFF2-40B4-BE49-F238E27FC236}">
                <a16:creationId xmlns:a16="http://schemas.microsoft.com/office/drawing/2014/main" id="{69B7548A-C3FD-33F0-0247-73009D291488}"/>
              </a:ext>
            </a:extLst>
          </p:cNvPr>
          <p:cNvSpPr txBox="1"/>
          <p:nvPr/>
        </p:nvSpPr>
        <p:spPr>
          <a:xfrm>
            <a:off x="10640459" y="5448021"/>
            <a:ext cx="6098344" cy="369332"/>
          </a:xfrm>
          <a:prstGeom prst="rect">
            <a:avLst/>
          </a:prstGeom>
          <a:noFill/>
        </p:spPr>
        <p:txBody>
          <a:bodyPr wrap="square">
            <a:spAutoFit/>
          </a:bodyPr>
          <a:lstStyle/>
          <a:p>
            <a:r>
              <a:rPr lang="en-CA" dirty="0"/>
              <a:t>Top-down</a:t>
            </a:r>
          </a:p>
        </p:txBody>
      </p:sp>
      <p:sp>
        <p:nvSpPr>
          <p:cNvPr id="11" name="TextBox 10">
            <a:extLst>
              <a:ext uri="{FF2B5EF4-FFF2-40B4-BE49-F238E27FC236}">
                <a16:creationId xmlns:a16="http://schemas.microsoft.com/office/drawing/2014/main" id="{49EC6A88-36CF-8561-984F-68C6567C1851}"/>
              </a:ext>
            </a:extLst>
          </p:cNvPr>
          <p:cNvSpPr txBox="1"/>
          <p:nvPr/>
        </p:nvSpPr>
        <p:spPr>
          <a:xfrm>
            <a:off x="5153247" y="5228095"/>
            <a:ext cx="548163" cy="369332"/>
          </a:xfrm>
          <a:prstGeom prst="rect">
            <a:avLst/>
          </a:prstGeom>
          <a:noFill/>
        </p:spPr>
        <p:txBody>
          <a:bodyPr wrap="none" rtlCol="0">
            <a:spAutoFit/>
          </a:bodyPr>
          <a:lstStyle/>
          <a:p>
            <a:r>
              <a:rPr lang="en-CA" dirty="0"/>
              <a:t>You</a:t>
            </a:r>
          </a:p>
        </p:txBody>
      </p:sp>
      <p:sp>
        <p:nvSpPr>
          <p:cNvPr id="12" name="TextBox 11">
            <a:extLst>
              <a:ext uri="{FF2B5EF4-FFF2-40B4-BE49-F238E27FC236}">
                <a16:creationId xmlns:a16="http://schemas.microsoft.com/office/drawing/2014/main" id="{877F5BEE-6A6E-7B45-F5F8-7ECC9BA62590}"/>
              </a:ext>
            </a:extLst>
          </p:cNvPr>
          <p:cNvSpPr txBox="1"/>
          <p:nvPr/>
        </p:nvSpPr>
        <p:spPr>
          <a:xfrm>
            <a:off x="8560498" y="5155896"/>
            <a:ext cx="1409104" cy="369332"/>
          </a:xfrm>
          <a:prstGeom prst="rect">
            <a:avLst/>
          </a:prstGeom>
          <a:noFill/>
        </p:spPr>
        <p:txBody>
          <a:bodyPr wrap="none" rtlCol="0">
            <a:spAutoFit/>
          </a:bodyPr>
          <a:lstStyle/>
          <a:p>
            <a:r>
              <a:rPr lang="en-CA" dirty="0"/>
              <a:t>Team leader</a:t>
            </a:r>
          </a:p>
        </p:txBody>
      </p:sp>
      <p:sp>
        <p:nvSpPr>
          <p:cNvPr id="13" name="TextBox 12">
            <a:extLst>
              <a:ext uri="{FF2B5EF4-FFF2-40B4-BE49-F238E27FC236}">
                <a16:creationId xmlns:a16="http://schemas.microsoft.com/office/drawing/2014/main" id="{1C41F43B-CFE2-1360-38DE-C13DD5493C83}"/>
              </a:ext>
            </a:extLst>
          </p:cNvPr>
          <p:cNvSpPr txBox="1"/>
          <p:nvPr/>
        </p:nvSpPr>
        <p:spPr>
          <a:xfrm>
            <a:off x="3869268" y="1958874"/>
            <a:ext cx="7280953" cy="1384995"/>
          </a:xfrm>
          <a:prstGeom prst="rect">
            <a:avLst/>
          </a:prstGeom>
          <a:noFill/>
        </p:spPr>
        <p:txBody>
          <a:bodyPr wrap="square">
            <a:spAutoFit/>
          </a:bodyPr>
          <a:lstStyle/>
          <a:p>
            <a:pPr marL="0"/>
            <a:r>
              <a:rPr lang="en-US" sz="2800" b="1" dirty="0">
                <a:solidFill>
                  <a:schemeClr val="accent1"/>
                </a:solidFill>
              </a:rPr>
              <a:t>“Why does my colleague in Boise always make a decision on an important timeline without asking for my opinion?”</a:t>
            </a:r>
          </a:p>
        </p:txBody>
      </p:sp>
      <p:sp>
        <p:nvSpPr>
          <p:cNvPr id="14" name="Text Placeholder 2">
            <a:extLst>
              <a:ext uri="{FF2B5EF4-FFF2-40B4-BE49-F238E27FC236}">
                <a16:creationId xmlns:a16="http://schemas.microsoft.com/office/drawing/2014/main" id="{1061CBB0-CF42-6878-9202-BE0BD6A2A87A}"/>
              </a:ext>
            </a:extLst>
          </p:cNvPr>
          <p:cNvSpPr txBox="1">
            <a:spLocks/>
          </p:cNvSpPr>
          <p:nvPr/>
        </p:nvSpPr>
        <p:spPr>
          <a:xfrm>
            <a:off x="3869268" y="3474897"/>
            <a:ext cx="7734291" cy="1490566"/>
          </a:xfrm>
          <a:prstGeom prst="rect">
            <a:avLst/>
          </a:prstGeom>
        </p:spPr>
        <p:txBody>
          <a:bodyPr vert="horz" lIns="91440" tIns="45720" rIns="91440" bIns="45720" rtlCol="0" anchor="t">
            <a:norm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r>
              <a:rPr lang="en-US" sz="2000" dirty="0">
                <a:solidFill>
                  <a:schemeClr val="tx1"/>
                </a:solidFill>
              </a:rPr>
              <a:t>You are meeting your team members in Boise to talk about an important project but realize that the timeline has already been decided by the team leader before the meeting. How could you make her/him aware of your cultural style of decision making?</a:t>
            </a:r>
          </a:p>
        </p:txBody>
      </p:sp>
    </p:spTree>
    <p:extLst>
      <p:ext uri="{BB962C8B-B14F-4D97-AF65-F5344CB8AC3E}">
        <p14:creationId xmlns:p14="http://schemas.microsoft.com/office/powerpoint/2010/main" val="2765593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p:bldP spid="8" grpId="0" animBg="1"/>
      <p:bldP spid="9" grpId="0" animBg="1"/>
      <p:bldP spid="10" grpId="0"/>
      <p:bldP spid="11"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22325-9ABE-CB4F-9064-7EBE881908FB}"/>
              </a:ext>
            </a:extLst>
          </p:cNvPr>
          <p:cNvSpPr>
            <a:spLocks noGrp="1"/>
          </p:cNvSpPr>
          <p:nvPr>
            <p:ph type="title"/>
          </p:nvPr>
        </p:nvSpPr>
        <p:spPr/>
        <p:txBody>
          <a:bodyPr/>
          <a:lstStyle/>
          <a:p>
            <a:r>
              <a:rPr lang="en-JP" dirty="0"/>
              <a:t>Strategies &amp; Workshop Takeaways</a:t>
            </a:r>
          </a:p>
        </p:txBody>
      </p:sp>
      <p:sp>
        <p:nvSpPr>
          <p:cNvPr id="3" name="Content Placeholder 2">
            <a:extLst>
              <a:ext uri="{FF2B5EF4-FFF2-40B4-BE49-F238E27FC236}">
                <a16:creationId xmlns:a16="http://schemas.microsoft.com/office/drawing/2014/main" id="{66FB51BB-474F-1F4B-B955-61C734E1AE26}"/>
              </a:ext>
            </a:extLst>
          </p:cNvPr>
          <p:cNvSpPr>
            <a:spLocks noGrp="1"/>
          </p:cNvSpPr>
          <p:nvPr>
            <p:ph idx="1"/>
          </p:nvPr>
        </p:nvSpPr>
        <p:spPr>
          <a:xfrm>
            <a:off x="3650904" y="333210"/>
            <a:ext cx="7772273" cy="6182436"/>
          </a:xfrm>
        </p:spPr>
        <p:txBody>
          <a:bodyPr>
            <a:normAutofit/>
          </a:bodyPr>
          <a:lstStyle/>
          <a:p>
            <a:pPr marL="0" indent="0">
              <a:buNone/>
            </a:pPr>
            <a:r>
              <a:rPr lang="en-JP" sz="3600" b="1" dirty="0"/>
              <a:t>Strategies for Multicultural collaborations (working with top-down cultures) </a:t>
            </a:r>
            <a:endParaRPr lang="en-JP" sz="3600" dirty="0"/>
          </a:p>
          <a:p>
            <a:pPr marL="0" indent="0" fontAlgn="base">
              <a:buNone/>
            </a:pPr>
            <a:r>
              <a:rPr lang="en-US" sz="2800" dirty="0"/>
              <a:t>1) Expect decisions to be made by one person (often the boss) with less discussion</a:t>
            </a:r>
            <a:br>
              <a:rPr lang="en-US" sz="2800" dirty="0"/>
            </a:br>
            <a:r>
              <a:rPr lang="en-US" sz="2800" dirty="0"/>
              <a:t>2) Be ready to follow a decision that does not include your input</a:t>
            </a:r>
            <a:br>
              <a:rPr lang="en-US" sz="2800" dirty="0"/>
            </a:br>
            <a:r>
              <a:rPr lang="en-US" sz="2800" dirty="0"/>
              <a:t>3) If you are in charge, try to get input but also strive to make decisions quickly</a:t>
            </a:r>
            <a:br>
              <a:rPr lang="en-US" sz="2800" dirty="0"/>
            </a:br>
            <a:r>
              <a:rPr lang="en-US" sz="2800" dirty="0"/>
              <a:t>4) When the group is divided, suggest a vote</a:t>
            </a:r>
            <a:br>
              <a:rPr lang="en-US" sz="2800" dirty="0"/>
            </a:br>
            <a:r>
              <a:rPr lang="en-US" sz="2800" dirty="0"/>
              <a:t>5) Remain flexible, decisions are rarely set in stone</a:t>
            </a:r>
          </a:p>
        </p:txBody>
      </p:sp>
    </p:spTree>
    <p:extLst>
      <p:ext uri="{BB962C8B-B14F-4D97-AF65-F5344CB8AC3E}">
        <p14:creationId xmlns:p14="http://schemas.microsoft.com/office/powerpoint/2010/main" val="2680315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22325-9ABE-CB4F-9064-7EBE881908FB}"/>
              </a:ext>
            </a:extLst>
          </p:cNvPr>
          <p:cNvSpPr>
            <a:spLocks noGrp="1"/>
          </p:cNvSpPr>
          <p:nvPr>
            <p:ph type="title"/>
          </p:nvPr>
        </p:nvSpPr>
        <p:spPr/>
        <p:txBody>
          <a:bodyPr/>
          <a:lstStyle/>
          <a:p>
            <a:r>
              <a:rPr lang="en-JP" dirty="0"/>
              <a:t>Strategies &amp; Workshop Takeaways</a:t>
            </a:r>
          </a:p>
        </p:txBody>
      </p:sp>
      <p:sp>
        <p:nvSpPr>
          <p:cNvPr id="3" name="Content Placeholder 2">
            <a:extLst>
              <a:ext uri="{FF2B5EF4-FFF2-40B4-BE49-F238E27FC236}">
                <a16:creationId xmlns:a16="http://schemas.microsoft.com/office/drawing/2014/main" id="{66FB51BB-474F-1F4B-B955-61C734E1AE26}"/>
              </a:ext>
            </a:extLst>
          </p:cNvPr>
          <p:cNvSpPr>
            <a:spLocks noGrp="1"/>
          </p:cNvSpPr>
          <p:nvPr>
            <p:ph idx="1"/>
          </p:nvPr>
        </p:nvSpPr>
        <p:spPr>
          <a:xfrm>
            <a:off x="3691847" y="333210"/>
            <a:ext cx="7772273" cy="6182436"/>
          </a:xfrm>
        </p:spPr>
        <p:txBody>
          <a:bodyPr>
            <a:normAutofit/>
          </a:bodyPr>
          <a:lstStyle/>
          <a:p>
            <a:pPr marL="0" indent="0">
              <a:buNone/>
            </a:pPr>
            <a:r>
              <a:rPr lang="en-JP" sz="3600" b="1" dirty="0"/>
              <a:t>Strategies for Multicultural collaborations (working with consensual cultures) </a:t>
            </a:r>
            <a:endParaRPr lang="en-JP" sz="3600" dirty="0"/>
          </a:p>
          <a:p>
            <a:pPr marL="0" indent="0">
              <a:buNone/>
            </a:pPr>
            <a:r>
              <a:rPr lang="en-US" sz="2800" dirty="0"/>
              <a:t>1) Expect the decision-making process to take longer and involve more meetings and correspondence</a:t>
            </a:r>
            <a:br>
              <a:rPr lang="en-US" sz="3600" dirty="0"/>
            </a:br>
            <a:r>
              <a:rPr lang="en-US" sz="2800" dirty="0"/>
              <a:t>2) Be patient, even when opinions diverge</a:t>
            </a:r>
            <a:br>
              <a:rPr lang="en-US" sz="3600" dirty="0"/>
            </a:br>
            <a:r>
              <a:rPr lang="en-US" sz="2800" dirty="0"/>
              <a:t>3) Check in with your counterparts regularly to show your commitment</a:t>
            </a:r>
            <a:br>
              <a:rPr lang="en-US" sz="3600" dirty="0"/>
            </a:br>
            <a:r>
              <a:rPr lang="en-US" sz="2800" dirty="0"/>
              <a:t>4) Cultivate informal contacts within the team to monitor the progress of decision-making</a:t>
            </a:r>
            <a:br>
              <a:rPr lang="en-US" sz="3600" dirty="0"/>
            </a:br>
            <a:r>
              <a:rPr lang="en-US" sz="2800" dirty="0"/>
              <a:t>5) Resist the temptation to push for a quick decision</a:t>
            </a:r>
            <a:endParaRPr lang="en-JP" sz="3600" dirty="0"/>
          </a:p>
        </p:txBody>
      </p:sp>
    </p:spTree>
    <p:extLst>
      <p:ext uri="{BB962C8B-B14F-4D97-AF65-F5344CB8AC3E}">
        <p14:creationId xmlns:p14="http://schemas.microsoft.com/office/powerpoint/2010/main" val="3068742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8"/>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rame">
  <a:themeElements>
    <a:clrScheme name="Custom">
      <a:dk1>
        <a:srgbClr val="000000"/>
      </a:dk1>
      <a:lt1>
        <a:srgbClr val="FFFFFF"/>
      </a:lt1>
      <a:dk2>
        <a:srgbClr val="545454"/>
      </a:dk2>
      <a:lt2>
        <a:srgbClr val="BFBFBF"/>
      </a:lt2>
      <a:accent1>
        <a:srgbClr val="1171B9"/>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a:ea typeface="Helvetica"/>
        <a:cs typeface="Helvetica"/>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6E6E9"/>
        </a:solidFill>
        <a:ln w="12700"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39" marR="40639"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{A4FFE511-91EB-314F-9C38-0FC495113C26}tf10001124</Template>
  <TotalTime>6930</TotalTime>
  <Words>359</Words>
  <Application>Microsoft Macintosh PowerPoint</Application>
  <PresentationFormat>Widescreen</PresentationFormat>
  <Paragraphs>31</Paragraphs>
  <Slides>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Corbel</vt:lpstr>
      <vt:lpstr>Lucida Grande</vt:lpstr>
      <vt:lpstr>Wingdings 2</vt:lpstr>
      <vt:lpstr>Frame</vt:lpstr>
      <vt:lpstr>PowerPoint Presentation</vt:lpstr>
      <vt:lpstr>PowerPoint Presentation</vt:lpstr>
      <vt:lpstr>Deciding - Big ”D”  or Little ”D?”</vt:lpstr>
      <vt:lpstr>Deciding - Big ”D”  or Little ”D?”</vt:lpstr>
      <vt:lpstr>Deciding - Big ”D”  or Little ”D?”</vt:lpstr>
      <vt:lpstr>Practice</vt:lpstr>
      <vt:lpstr>Strategies &amp; Workshop Takeaways</vt:lpstr>
      <vt:lpstr>Strategies &amp; Workshop 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Presentations Part 1  </dc:title>
  <dc:creator>Stephen Daly</dc:creator>
  <cp:lastModifiedBy>Conor Aherne (Shared)</cp:lastModifiedBy>
  <cp:revision>11</cp:revision>
  <dcterms:modified xsi:type="dcterms:W3CDTF">2022-05-30T00:34:01Z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0D715749-171D-439E-AE18-642C474130A8</vt:lpwstr>
  </property>
  <property fmtid="{D5CDD505-2E9C-101B-9397-08002B2CF9AE}" pid="3" name="ArticulatePath">
    <vt:lpwstr>New Presentation Workshop [7976]</vt:lpwstr>
  </property>
</Properties>
</file>