
<file path=[Content_Types].xml><?xml version="1.0" encoding="utf-8"?>
<Types xmlns="http://schemas.openxmlformats.org/package/2006/content-types">
  <Default Extension="jpg!d"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68" r:id="rId1"/>
  </p:sldMasterIdLst>
  <p:notesMasterIdLst>
    <p:notesMasterId r:id="rId9"/>
  </p:notesMasterIdLst>
  <p:sldIdLst>
    <p:sldId id="290" r:id="rId2"/>
    <p:sldId id="257" r:id="rId3"/>
    <p:sldId id="296" r:id="rId4"/>
    <p:sldId id="298" r:id="rId5"/>
    <p:sldId id="302" r:id="rId6"/>
    <p:sldId id="303" r:id="rId7"/>
    <p:sldId id="304" r:id="rId8"/>
  </p:sldIdLst>
  <p:sldSz cx="12192000" cy="6858000"/>
  <p:notesSz cx="6858000" cy="9144000"/>
  <p:custDataLst>
    <p:tags r:id="rId10"/>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772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8F44A2F1-9E1F-4B54-A3A2-5F16C0AD49E2}" styleName="">
    <a:tblBg/>
    <a:wholeTbl>
      <a:tcTxStyle b="off" i="off">
        <a:font>
          <a:latin typeface="Verdana"/>
          <a:ea typeface="Verdana"/>
          <a:cs typeface="Verdana"/>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C5C7C9">
              <a:alpha val="30000"/>
            </a:srgbClr>
          </a:solidFill>
        </a:fill>
      </a:tcStyle>
    </a:band2H>
    <a:firstCol>
      <a:tcTxStyle b="off" i="off">
        <a:font>
          <a:latin typeface="Verdana"/>
          <a:ea typeface="Verdana"/>
          <a:cs typeface="Verdana"/>
        </a:font>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
          <a:latin typeface="Verdana"/>
          <a:ea typeface="Verdana"/>
          <a:cs typeface="Verdana"/>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
          <a:latin typeface="Verdana"/>
          <a:ea typeface="Verdana"/>
          <a:cs typeface="Verdana"/>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D51ADE6A-740E-44AE-83CC-AE7238B6C88D}"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4A9BC294-FFE2-49D5-8D69-9E1BD2C41BD5}"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BBFC77FB-9ED0-4EC9-95AA-A1379042E648}" styleName="">
    <a:tblBg/>
    <a:wholeTbl>
      <a:tcTxStyle b="off" i="off">
        <a:font>
          <a:latin typeface="Verdana"/>
          <a:ea typeface="Verdana"/>
          <a:cs typeface="Verdana"/>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C5C7C9">
              <a:alpha val="30000"/>
            </a:srgbClr>
          </a:solidFill>
        </a:fill>
      </a:tcStyle>
    </a:band2H>
    <a:firstCol>
      <a:tcTxStyle b="off" i="off">
        <a:font>
          <a:latin typeface="Verdana"/>
          <a:ea typeface="Verdana"/>
          <a:cs typeface="Verdana"/>
        </a:font>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
          <a:latin typeface="Verdana"/>
          <a:ea typeface="Verdana"/>
          <a:cs typeface="Verdana"/>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
          <a:latin typeface="Verdana"/>
          <a:ea typeface="Verdana"/>
          <a:cs typeface="Verdana"/>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33BA23B1-9221-436E-865A-0063620EA4FD}" styleName="">
    <a:tblBg/>
    <a:wholeTbl>
      <a:tcTxStyle>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Ref idx="minor">
          <a:srgbClr val="000000"/>
        </a:fontRef>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a:fontRef idx="minor">
          <a:srgbClr val="FFFFFF"/>
        </a:fontRef>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a:fontRef idx="minor">
          <a:srgbClr val="FFFFFF"/>
        </a:fontRef>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a:fontRef idx="minor">
          <a:srgbClr val="FFFFFF"/>
        </a:fontRef>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98"/>
    <p:restoredTop sz="74936"/>
  </p:normalViewPr>
  <p:slideViewPr>
    <p:cSldViewPr snapToGrid="0">
      <p:cViewPr varScale="1">
        <p:scale>
          <a:sx n="101" d="100"/>
          <a:sy n="101" d="100"/>
        </p:scale>
        <p:origin x="2672" y="184"/>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6" name="Shape 56"/>
          <p:cNvSpPr>
            <a:spLocks noGrp="1" noRot="1" noChangeAspect="1"/>
          </p:cNvSpPr>
          <p:nvPr>
            <p:ph type="sldImg"/>
          </p:nvPr>
        </p:nvSpPr>
        <p:spPr>
          <a:xfrm>
            <a:off x="381000" y="685800"/>
            <a:ext cx="6096000" cy="3429000"/>
          </a:xfrm>
          <a:prstGeom prst="rect">
            <a:avLst/>
          </a:prstGeom>
        </p:spPr>
        <p:txBody>
          <a:bodyPr/>
          <a:lstStyle/>
          <a:p>
            <a:endParaRPr/>
          </a:p>
        </p:txBody>
      </p:sp>
      <p:sp>
        <p:nvSpPr>
          <p:cNvPr id="57" name="Shape 5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584200" latinLnBrk="0">
      <a:defRPr sz="2200">
        <a:latin typeface="Lucida Grande"/>
        <a:ea typeface="Lucida Grande"/>
        <a:cs typeface="Lucida Grande"/>
        <a:sym typeface="Lucida Grande"/>
      </a:defRPr>
    </a:lvl1pPr>
    <a:lvl2pPr indent="228600" defTabSz="584200" latinLnBrk="0">
      <a:defRPr sz="2200">
        <a:latin typeface="Lucida Grande"/>
        <a:ea typeface="Lucida Grande"/>
        <a:cs typeface="Lucida Grande"/>
        <a:sym typeface="Lucida Grande"/>
      </a:defRPr>
    </a:lvl2pPr>
    <a:lvl3pPr indent="457200" defTabSz="584200" latinLnBrk="0">
      <a:defRPr sz="2200">
        <a:latin typeface="Lucida Grande"/>
        <a:ea typeface="Lucida Grande"/>
        <a:cs typeface="Lucida Grande"/>
        <a:sym typeface="Lucida Grande"/>
      </a:defRPr>
    </a:lvl3pPr>
    <a:lvl4pPr indent="685800" defTabSz="584200" latinLnBrk="0">
      <a:defRPr sz="2200">
        <a:latin typeface="Lucida Grande"/>
        <a:ea typeface="Lucida Grande"/>
        <a:cs typeface="Lucida Grande"/>
        <a:sym typeface="Lucida Grande"/>
      </a:defRPr>
    </a:lvl4pPr>
    <a:lvl5pPr indent="914400" defTabSz="584200" latinLnBrk="0">
      <a:defRPr sz="2200">
        <a:latin typeface="Lucida Grande"/>
        <a:ea typeface="Lucida Grande"/>
        <a:cs typeface="Lucida Grande"/>
        <a:sym typeface="Lucida Grande"/>
      </a:defRPr>
    </a:lvl5pPr>
    <a:lvl6pPr indent="1143000" defTabSz="584200" latinLnBrk="0">
      <a:defRPr sz="2200">
        <a:latin typeface="Lucida Grande"/>
        <a:ea typeface="Lucida Grande"/>
        <a:cs typeface="Lucida Grande"/>
        <a:sym typeface="Lucida Grande"/>
      </a:defRPr>
    </a:lvl6pPr>
    <a:lvl7pPr indent="1371600" defTabSz="584200" latinLnBrk="0">
      <a:defRPr sz="2200">
        <a:latin typeface="Lucida Grande"/>
        <a:ea typeface="Lucida Grande"/>
        <a:cs typeface="Lucida Grande"/>
        <a:sym typeface="Lucida Grande"/>
      </a:defRPr>
    </a:lvl7pPr>
    <a:lvl8pPr indent="1600200" defTabSz="584200" latinLnBrk="0">
      <a:defRPr sz="2200">
        <a:latin typeface="Lucida Grande"/>
        <a:ea typeface="Lucida Grande"/>
        <a:cs typeface="Lucida Grande"/>
        <a:sym typeface="Lucida Grande"/>
      </a:defRPr>
    </a:lvl8pPr>
    <a:lvl9pPr indent="1828800" defTabSz="584200" latinLnBrk="0">
      <a:defRPr sz="2200">
        <a:latin typeface="Lucida Grande"/>
        <a:ea typeface="Lucida Grande"/>
        <a:cs typeface="Lucida Grande"/>
        <a:sym typeface="Lucida Grand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Tree>
    <p:extLst>
      <p:ext uri="{BB962C8B-B14F-4D97-AF65-F5344CB8AC3E}">
        <p14:creationId xmlns:p14="http://schemas.microsoft.com/office/powerpoint/2010/main" val="18993199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923F103-BC34-4FE4-A40E-EDDEECFDA5D0}" type="datetimeFigureOut">
              <a:rPr lang="en-US" smtClean="0"/>
              <a:pPr/>
              <a:t>4/3/22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JP" smtClean="0"/>
              <a:t>‹#›</a:t>
            </a:fld>
            <a:endParaRPr lang="en-JP"/>
          </a:p>
        </p:txBody>
      </p:sp>
    </p:spTree>
    <p:extLst>
      <p:ext uri="{BB962C8B-B14F-4D97-AF65-F5344CB8AC3E}">
        <p14:creationId xmlns:p14="http://schemas.microsoft.com/office/powerpoint/2010/main" val="7957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3086D93-FCAC-47E0-A2EE-787E62CA814C}" type="datetimeFigureOut">
              <a:rPr lang="en-US" smtClean="0"/>
              <a:t>4/3/22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6CB4B4D-7CA3-9044-876B-883B54F8677D}" type="slidenum">
              <a:rPr lang="en-JP" smtClean="0"/>
              <a:t>‹#›</a:t>
            </a:fld>
            <a:endParaRPr lang="en-JP"/>
          </a:p>
        </p:txBody>
      </p:sp>
    </p:spTree>
    <p:extLst>
      <p:ext uri="{BB962C8B-B14F-4D97-AF65-F5344CB8AC3E}">
        <p14:creationId xmlns:p14="http://schemas.microsoft.com/office/powerpoint/2010/main" val="1491343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DA879A6-0FD0-4734-A311-86BFCA472E6E}" type="datetimeFigureOut">
              <a:rPr lang="en-US" smtClean="0"/>
              <a:t>4/3/22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6CB4B4D-7CA3-9044-876B-883B54F8677D}" type="slidenum">
              <a:rPr lang="en-JP" smtClean="0"/>
              <a:t>‹#›</a:t>
            </a:fld>
            <a:endParaRPr lang="en-JP"/>
          </a:p>
        </p:txBody>
      </p:sp>
    </p:spTree>
    <p:extLst>
      <p:ext uri="{BB962C8B-B14F-4D97-AF65-F5344CB8AC3E}">
        <p14:creationId xmlns:p14="http://schemas.microsoft.com/office/powerpoint/2010/main" val="1118731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587870089"/>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2256312-AC00-46C3-AEE1-C5B158050214}" type="datetimeFigureOut">
              <a:rPr lang="en-CA" smtClean="0"/>
              <a:t>2022-04-03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30A1CA7-520B-4B54-9B99-EDFF994F0142}" type="slidenum">
              <a:rPr lang="en-CA" smtClean="0"/>
              <a:t>‹#›</a:t>
            </a:fld>
            <a:endParaRPr lang="en-CA"/>
          </a:p>
        </p:txBody>
      </p:sp>
    </p:spTree>
    <p:extLst>
      <p:ext uri="{BB962C8B-B14F-4D97-AF65-F5344CB8AC3E}">
        <p14:creationId xmlns:p14="http://schemas.microsoft.com/office/powerpoint/2010/main" val="128517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smtClean="0"/>
              <a:t>4/3/22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JP" smtClean="0"/>
              <a:t>‹#›</a:t>
            </a:fld>
            <a:endParaRPr lang="en-JP"/>
          </a:p>
        </p:txBody>
      </p:sp>
    </p:spTree>
    <p:extLst>
      <p:ext uri="{BB962C8B-B14F-4D97-AF65-F5344CB8AC3E}">
        <p14:creationId xmlns:p14="http://schemas.microsoft.com/office/powerpoint/2010/main" val="3706874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3BDB8791-F1B0-41E7-B7FD-A781E65C4266}" type="datetimeFigureOut">
              <a:rPr lang="en-US" smtClean="0"/>
              <a:t>4/3/22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6CB4B4D-7CA3-9044-876B-883B54F8677D}" type="slidenum">
              <a:rPr lang="en-JP" smtClean="0"/>
              <a:t>‹#›</a:t>
            </a:fld>
            <a:endParaRPr lang="en-JP"/>
          </a:p>
        </p:txBody>
      </p:sp>
    </p:spTree>
    <p:extLst>
      <p:ext uri="{BB962C8B-B14F-4D97-AF65-F5344CB8AC3E}">
        <p14:creationId xmlns:p14="http://schemas.microsoft.com/office/powerpoint/2010/main" val="2232898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FDD63B2-E120-4ED8-B27B-C685F510A5FE}" type="datetimeFigureOut">
              <a:rPr lang="en-US" smtClean="0"/>
              <a:t>4/3/22</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86CB4B4D-7CA3-9044-876B-883B54F8677D}" type="slidenum">
              <a:rPr lang="en-JP" smtClean="0"/>
              <a:t>‹#›</a:t>
            </a:fld>
            <a:endParaRPr lang="en-JP"/>
          </a:p>
        </p:txBody>
      </p:sp>
    </p:spTree>
    <p:extLst>
      <p:ext uri="{BB962C8B-B14F-4D97-AF65-F5344CB8AC3E}">
        <p14:creationId xmlns:p14="http://schemas.microsoft.com/office/powerpoint/2010/main" val="3283932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7AA18ACC-A947-437B-A130-35BD54FDF1E9}" type="datetimeFigureOut">
              <a:rPr lang="en-US" smtClean="0"/>
              <a:t>4/3/22</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86CB4B4D-7CA3-9044-876B-883B54F8677D}" type="slidenum">
              <a:rPr lang="en-JP" smtClean="0"/>
              <a:t>‹#›</a:t>
            </a:fld>
            <a:endParaRPr lang="en-JP"/>
          </a:p>
        </p:txBody>
      </p:sp>
    </p:spTree>
    <p:extLst>
      <p:ext uri="{BB962C8B-B14F-4D97-AF65-F5344CB8AC3E}">
        <p14:creationId xmlns:p14="http://schemas.microsoft.com/office/powerpoint/2010/main" val="3985703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C8D7E02-BCB8-4D50-A234-369438C08659}" type="datetimeFigureOut">
              <a:rPr lang="en-US" smtClean="0"/>
              <a:t>4/3/22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CB4B4D-7CA3-9044-876B-883B54F8677D}" type="slidenum">
              <a:rPr lang="en-JP" smtClean="0"/>
              <a:t>‹#›</a:t>
            </a:fld>
            <a:endParaRPr lang="en-JP"/>
          </a:p>
        </p:txBody>
      </p:sp>
    </p:spTree>
    <p:extLst>
      <p:ext uri="{BB962C8B-B14F-4D97-AF65-F5344CB8AC3E}">
        <p14:creationId xmlns:p14="http://schemas.microsoft.com/office/powerpoint/2010/main" val="2577285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76E86A4C-8E40-4F87-A4F0-01A0687C5742}" type="datetimeFigureOut">
              <a:rPr lang="en-US" smtClean="0"/>
              <a:t>4/3/22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6CB4B4D-7CA3-9044-876B-883B54F8677D}" type="slidenum">
              <a:rPr lang="en-JP" smtClean="0"/>
              <a:t>‹#›</a:t>
            </a:fld>
            <a:endParaRPr lang="en-JP"/>
          </a:p>
        </p:txBody>
      </p:sp>
    </p:spTree>
    <p:extLst>
      <p:ext uri="{BB962C8B-B14F-4D97-AF65-F5344CB8AC3E}">
        <p14:creationId xmlns:p14="http://schemas.microsoft.com/office/powerpoint/2010/main" val="2908377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2BE451C3-0FF4-47C4-B829-773ADF60F88C}" type="datetimeFigureOut">
              <a:rPr lang="en-US" smtClean="0"/>
              <a:t>4/3/22</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86CB4B4D-7CA3-9044-876B-883B54F8677D}" type="slidenum">
              <a:rPr lang="en-JP" smtClean="0"/>
              <a:t>‹#›</a:t>
            </a:fld>
            <a:endParaRPr lang="en-JP"/>
          </a:p>
        </p:txBody>
      </p:sp>
    </p:spTree>
    <p:extLst>
      <p:ext uri="{BB962C8B-B14F-4D97-AF65-F5344CB8AC3E}">
        <p14:creationId xmlns:p14="http://schemas.microsoft.com/office/powerpoint/2010/main" val="3573278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2BE451C3-0FF4-47C4-B829-773ADF60F88C}" type="datetimeFigureOut">
              <a:rPr lang="en-US" smtClean="0"/>
              <a:t>4/3/22</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86CB4B4D-7CA3-9044-876B-883B54F8677D}" type="slidenum">
              <a:rPr lang="en-JP" smtClean="0"/>
              <a:t>‹#›</a:t>
            </a:fld>
            <a:endParaRPr lang="en-JP"/>
          </a:p>
        </p:txBody>
      </p:sp>
    </p:spTree>
    <p:extLst>
      <p:ext uri="{BB962C8B-B14F-4D97-AF65-F5344CB8AC3E}">
        <p14:creationId xmlns:p14="http://schemas.microsoft.com/office/powerpoint/2010/main" val="4031761336"/>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ags" Target="../tags/tag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jpg!d"/><Relationship Id="rId2" Type="http://schemas.openxmlformats.org/officeDocument/2006/relationships/slideLayout" Target="../slideLayouts/slideLayout12.xml"/><Relationship Id="rId1" Type="http://schemas.openxmlformats.org/officeDocument/2006/relationships/tags" Target="../tags/tag3.xml"/><Relationship Id="rId4" Type="http://schemas.openxmlformats.org/officeDocument/2006/relationships/hyperlink" Target="https://pxhere.com/id/photo/1535227"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6.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6.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DB8424AB-D56B-4256-866A-5B54DE93C2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a:extLst>
              <a:ext uri="{FF2B5EF4-FFF2-40B4-BE49-F238E27FC236}">
                <a16:creationId xmlns:a16="http://schemas.microsoft.com/office/drawing/2014/main" id="{FC999C28-AD33-4EB7-A5F1-C06D10A5FD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21" name="Rectangle 20">
            <a:extLst>
              <a:ext uri="{FF2B5EF4-FFF2-40B4-BE49-F238E27FC236}">
                <a16:creationId xmlns:a16="http://schemas.microsoft.com/office/drawing/2014/main" id="{07CBBDD0-4420-4A50-96AB-392F9B97CF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465BA403-54B9-4A0B-BC79-028C495C03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7552943"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a:extLst>
              <a:ext uri="{FF2B5EF4-FFF2-40B4-BE49-F238E27FC236}">
                <a16:creationId xmlns:a16="http://schemas.microsoft.com/office/drawing/2014/main" id="{059308D9-2B70-45C2-9D9E-801EC1596A78}"/>
              </a:ext>
            </a:extLst>
          </p:cNvPr>
          <p:cNvSpPr txBox="1"/>
          <p:nvPr/>
        </p:nvSpPr>
        <p:spPr>
          <a:xfrm>
            <a:off x="1070733" y="1695799"/>
            <a:ext cx="6068070" cy="3255264"/>
          </a:xfrm>
          <a:prstGeom prst="rect">
            <a:avLst/>
          </a:prstGeom>
        </p:spPr>
        <p:style>
          <a:lnRef idx="0">
            <a:scrgbClr r="0" g="0" b="0"/>
          </a:lnRef>
          <a:fillRef idx="0">
            <a:scrgbClr r="0" g="0" b="0"/>
          </a:fillRef>
          <a:effectRef idx="0">
            <a:scrgbClr r="0" g="0" b="0"/>
          </a:effectRef>
          <a:fontRef idx="none"/>
        </p:style>
        <p:txBody>
          <a:bodyPr rot="0" spcFirstLastPara="1" vertOverflow="overflow" horzOverflow="overflow" vert="horz" lIns="91440" tIns="45720" rIns="91440" bIns="45720" numCol="1" spcCol="38100" rtlCol="0" anchor="b">
            <a:normAutofit/>
          </a:bodyPr>
          <a:lstStyle/>
          <a:p>
            <a:pPr marL="40639" marR="40639" indent="0" defTabSz="914400" fontAlgn="auto">
              <a:lnSpc>
                <a:spcPct val="90000"/>
              </a:lnSpc>
              <a:spcBef>
                <a:spcPct val="0"/>
              </a:spcBef>
              <a:spcAft>
                <a:spcPts val="600"/>
              </a:spcAft>
              <a:buClrTx/>
              <a:buSzTx/>
              <a:tabLst/>
            </a:pPr>
            <a:r>
              <a:rPr kumimoji="0" lang="en-US" sz="5500" b="1" i="0" u="none" strike="noStrike" cap="none" spc="-100" normalizeH="0" dirty="0">
                <a:ln>
                  <a:noFill/>
                </a:ln>
                <a:solidFill>
                  <a:srgbClr val="FFFFFF"/>
                </a:solidFill>
                <a:effectLst/>
                <a:uFill>
                  <a:solidFill>
                    <a:srgbClr val="000000"/>
                  </a:solidFill>
                </a:uFill>
                <a:latin typeface="+mj-lt"/>
                <a:ea typeface="+mj-ea"/>
                <a:cs typeface="+mj-cs"/>
                <a:sym typeface="Arial"/>
              </a:rPr>
              <a:t>Micron March OPEN+ - Direct &amp; Indirect Negative Feedback</a:t>
            </a:r>
          </a:p>
        </p:txBody>
      </p:sp>
      <p:pic>
        <p:nvPicPr>
          <p:cNvPr id="12" name="Picture 11" descr="Logo&#10;&#10;Description automatically generated with medium confidence">
            <a:extLst>
              <a:ext uri="{FF2B5EF4-FFF2-40B4-BE49-F238E27FC236}">
                <a16:creationId xmlns:a16="http://schemas.microsoft.com/office/drawing/2014/main" id="{9DD5315D-5FCD-4A2F-835E-71C87FC7D9D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37574" y="1695799"/>
            <a:ext cx="3458249" cy="3458249"/>
          </a:xfrm>
          <a:prstGeom prst="rect">
            <a:avLst/>
          </a:prstGeom>
        </p:spPr>
      </p:pic>
      <p:sp>
        <p:nvSpPr>
          <p:cNvPr id="25" name="Rectangle 24">
            <a:extLst>
              <a:ext uri="{FF2B5EF4-FFF2-40B4-BE49-F238E27FC236}">
                <a16:creationId xmlns:a16="http://schemas.microsoft.com/office/drawing/2014/main" id="{DC8C6883-513A-4FE8-8B55-7AA2A13A9B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Tree>
    <p:custDataLst>
      <p:tags r:id="rId1"/>
    </p:custDataLst>
    <p:extLst>
      <p:ext uri="{BB962C8B-B14F-4D97-AF65-F5344CB8AC3E}">
        <p14:creationId xmlns:p14="http://schemas.microsoft.com/office/powerpoint/2010/main" val="1058878836"/>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 name="Rectangle 94">
            <a:extLst>
              <a:ext uri="{FF2B5EF4-FFF2-40B4-BE49-F238E27FC236}">
                <a16:creationId xmlns:a16="http://schemas.microsoft.com/office/drawing/2014/main" id="{B86EEAC6-011F-4499-ACFF-2FDC742DB0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7" name="Rectangle 96">
            <a:extLst>
              <a:ext uri="{FF2B5EF4-FFF2-40B4-BE49-F238E27FC236}">
                <a16:creationId xmlns:a16="http://schemas.microsoft.com/office/drawing/2014/main" id="{6970F14D-B6E6-40EA-96B4-4E18D0CF9D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9" name="Rectangle 98">
            <a:extLst>
              <a:ext uri="{FF2B5EF4-FFF2-40B4-BE49-F238E27FC236}">
                <a16:creationId xmlns:a16="http://schemas.microsoft.com/office/drawing/2014/main" id="{F13A95FF-1A75-49AA-86AE-EED61BD0E4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61999"/>
            <a:ext cx="4642228"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TextBox 3">
            <a:extLst>
              <a:ext uri="{FF2B5EF4-FFF2-40B4-BE49-F238E27FC236}">
                <a16:creationId xmlns:a16="http://schemas.microsoft.com/office/drawing/2014/main" id="{8319BBE2-3C39-554C-B307-4E04EF750681}"/>
              </a:ext>
            </a:extLst>
          </p:cNvPr>
          <p:cNvSpPr txBox="1"/>
          <p:nvPr/>
        </p:nvSpPr>
        <p:spPr>
          <a:xfrm>
            <a:off x="289249" y="1123837"/>
            <a:ext cx="4016116" cy="1255469"/>
          </a:xfrm>
          <a:prstGeom prst="rect">
            <a:avLst/>
          </a:prstGeom>
        </p:spPr>
        <p:style>
          <a:lnRef idx="0">
            <a:scrgbClr r="0" g="0" b="0"/>
          </a:lnRef>
          <a:fillRef idx="0">
            <a:scrgbClr r="0" g="0" b="0"/>
          </a:fillRef>
          <a:effectRef idx="0">
            <a:scrgbClr r="0" g="0" b="0"/>
          </a:effectRef>
          <a:fontRef idx="none"/>
        </p:style>
        <p:txBody>
          <a:bodyPr rot="0" spcFirstLastPara="1" vertOverflow="overflow" horzOverflow="overflow" vert="horz" lIns="91440" tIns="45720" rIns="91440" bIns="45720" numCol="1" spcCol="38100" rtlCol="0" anchor="ctr">
            <a:normAutofit/>
          </a:bodyPr>
          <a:lstStyle/>
          <a:p>
            <a:pPr marL="40639" marR="40639" indent="0" defTabSz="914400" fontAlgn="auto">
              <a:lnSpc>
                <a:spcPct val="90000"/>
              </a:lnSpc>
              <a:spcBef>
                <a:spcPct val="0"/>
              </a:spcBef>
              <a:spcAft>
                <a:spcPts val="600"/>
              </a:spcAft>
              <a:buClrTx/>
              <a:buSzTx/>
              <a:tabLst/>
            </a:pPr>
            <a:r>
              <a:rPr lang="en-US" sz="3300" spc="-60" dirty="0">
                <a:solidFill>
                  <a:srgbClr val="FFFFFF"/>
                </a:solidFill>
                <a:uFill>
                  <a:solidFill>
                    <a:srgbClr val="000000"/>
                  </a:solidFill>
                </a:uFill>
                <a:latin typeface="+mj-lt"/>
                <a:ea typeface="+mj-ea"/>
                <a:cs typeface="+mj-cs"/>
                <a:sym typeface="Arial"/>
              </a:rPr>
              <a:t>OPEN+ </a:t>
            </a:r>
          </a:p>
          <a:p>
            <a:pPr marL="40639" marR="40639" indent="0" defTabSz="914400" fontAlgn="auto">
              <a:lnSpc>
                <a:spcPct val="90000"/>
              </a:lnSpc>
              <a:spcBef>
                <a:spcPct val="0"/>
              </a:spcBef>
              <a:spcAft>
                <a:spcPts val="600"/>
              </a:spcAft>
              <a:buClrTx/>
              <a:buSzTx/>
              <a:tabLst/>
            </a:pPr>
            <a:r>
              <a:rPr kumimoji="0" lang="en-US" sz="3300" b="0" i="0" u="none" strike="noStrike" cap="none" spc="-60" normalizeH="0" dirty="0">
                <a:ln>
                  <a:noFill/>
                </a:ln>
                <a:solidFill>
                  <a:srgbClr val="FFFFFF"/>
                </a:solidFill>
                <a:effectLst/>
                <a:uFill>
                  <a:solidFill>
                    <a:srgbClr val="000000"/>
                  </a:solidFill>
                </a:uFill>
                <a:latin typeface="+mj-lt"/>
                <a:ea typeface="+mj-ea"/>
                <a:cs typeface="+mj-cs"/>
                <a:sym typeface="Arial"/>
              </a:rPr>
              <a:t>Discussion Questions</a:t>
            </a:r>
          </a:p>
        </p:txBody>
      </p:sp>
      <p:sp>
        <p:nvSpPr>
          <p:cNvPr id="65" name="What's the secret behind good presentations?"/>
          <p:cNvSpPr txBox="1"/>
          <p:nvPr/>
        </p:nvSpPr>
        <p:spPr>
          <a:xfrm>
            <a:off x="26794" y="2230995"/>
            <a:ext cx="4016116" cy="327458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vert="horz" lIns="91440" tIns="45720" rIns="91440" bIns="45720" rtlCol="0" anchor="t">
            <a:noAutofit/>
          </a:bodyPr>
          <a:lstStyle/>
          <a:p>
            <a:pPr marL="303529" defTabSz="914400">
              <a:lnSpc>
                <a:spcPct val="90000"/>
              </a:lnSpc>
              <a:spcAft>
                <a:spcPts val="600"/>
              </a:spcAft>
              <a:buClr>
                <a:schemeClr val="accent1"/>
              </a:buClr>
            </a:pPr>
            <a:r>
              <a:rPr lang="en-US" sz="2400" dirty="0">
                <a:solidFill>
                  <a:schemeClr val="bg1"/>
                </a:solidFill>
              </a:rPr>
              <a:t>1) How do most Japanese/Chinese people give negative feedback?</a:t>
            </a:r>
          </a:p>
          <a:p>
            <a:pPr marL="760729" indent="-457200" defTabSz="914400">
              <a:lnSpc>
                <a:spcPct val="90000"/>
              </a:lnSpc>
              <a:spcAft>
                <a:spcPts val="600"/>
              </a:spcAft>
              <a:buClr>
                <a:schemeClr val="accent1"/>
              </a:buClr>
              <a:buAutoNum type="arabicParenR"/>
            </a:pPr>
            <a:endParaRPr lang="en-US" sz="2400" dirty="0">
              <a:solidFill>
                <a:schemeClr val="bg1"/>
              </a:solidFill>
            </a:endParaRPr>
          </a:p>
          <a:p>
            <a:pPr marL="303529" defTabSz="914400">
              <a:lnSpc>
                <a:spcPct val="90000"/>
              </a:lnSpc>
              <a:spcAft>
                <a:spcPts val="600"/>
              </a:spcAft>
              <a:buClr>
                <a:schemeClr val="accent1"/>
              </a:buClr>
            </a:pPr>
            <a:r>
              <a:rPr lang="en-US" sz="2400" dirty="0">
                <a:solidFill>
                  <a:schemeClr val="bg1"/>
                </a:solidFill>
              </a:rPr>
              <a:t>2) Are Americans direct when giving negative feedback?</a:t>
            </a:r>
          </a:p>
          <a:p>
            <a:pPr marL="303529" defTabSz="914400">
              <a:lnSpc>
                <a:spcPct val="90000"/>
              </a:lnSpc>
              <a:spcAft>
                <a:spcPts val="600"/>
              </a:spcAft>
              <a:buClr>
                <a:schemeClr val="accent1"/>
              </a:buClr>
            </a:pPr>
            <a:endParaRPr lang="en-US" sz="2400" dirty="0">
              <a:solidFill>
                <a:schemeClr val="bg1"/>
              </a:solidFill>
            </a:endParaRPr>
          </a:p>
          <a:p>
            <a:pPr marL="303529" defTabSz="914400">
              <a:lnSpc>
                <a:spcPct val="90000"/>
              </a:lnSpc>
              <a:spcAft>
                <a:spcPts val="600"/>
              </a:spcAft>
              <a:buClr>
                <a:schemeClr val="accent1"/>
              </a:buClr>
            </a:pPr>
            <a:r>
              <a:rPr lang="en-US" sz="2400" dirty="0">
                <a:solidFill>
                  <a:schemeClr val="bg1"/>
                </a:solidFill>
              </a:rPr>
              <a:t>3) What is your approach to giving negative feedback?</a:t>
            </a:r>
          </a:p>
          <a:p>
            <a:pPr marL="817879" indent="-514350" defTabSz="914400">
              <a:lnSpc>
                <a:spcPct val="90000"/>
              </a:lnSpc>
              <a:spcAft>
                <a:spcPts val="600"/>
              </a:spcAft>
              <a:buClr>
                <a:schemeClr val="accent1"/>
              </a:buClr>
              <a:buAutoNum type="arabicParenR"/>
            </a:pPr>
            <a:endParaRPr lang="en-US" sz="2400" dirty="0">
              <a:solidFill>
                <a:schemeClr val="bg1"/>
              </a:solidFill>
            </a:endParaRPr>
          </a:p>
        </p:txBody>
      </p:sp>
      <p:pic>
        <p:nvPicPr>
          <p:cNvPr id="5" name="Picture 4">
            <a:extLst>
              <a:ext uri="{FF2B5EF4-FFF2-40B4-BE49-F238E27FC236}">
                <a16:creationId xmlns:a16="http://schemas.microsoft.com/office/drawing/2014/main" id="{CAA10B68-E634-1144-8BA6-FE9FE238E39B}"/>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11269" r="11269"/>
          <a:stretch/>
        </p:blipFill>
        <p:spPr>
          <a:xfrm>
            <a:off x="5137463" y="759599"/>
            <a:ext cx="6193767" cy="5330650"/>
          </a:xfrm>
          <a:prstGeom prst="rect">
            <a:avLst/>
          </a:prstGeom>
        </p:spPr>
      </p:pic>
    </p:spTree>
    <p:custDataLst>
      <p:tags r:id="rId1"/>
    </p:custData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9FE27-D812-A94B-A6B8-52008B13AFC0}"/>
              </a:ext>
            </a:extLst>
          </p:cNvPr>
          <p:cNvSpPr>
            <a:spLocks noGrp="1"/>
          </p:cNvSpPr>
          <p:nvPr>
            <p:ph type="title"/>
          </p:nvPr>
        </p:nvSpPr>
        <p:spPr>
          <a:xfrm>
            <a:off x="252919" y="1123837"/>
            <a:ext cx="3118078" cy="4601183"/>
          </a:xfrm>
        </p:spPr>
        <p:txBody>
          <a:bodyPr/>
          <a:lstStyle/>
          <a:p>
            <a:r>
              <a:rPr lang="en-JP" dirty="0"/>
              <a:t>Direct vs. Indirect Negative Feedback</a:t>
            </a:r>
          </a:p>
        </p:txBody>
      </p:sp>
      <p:pic>
        <p:nvPicPr>
          <p:cNvPr id="6" name="Picture 5" descr="Chart, line chart&#10;&#10;Description automatically generated">
            <a:extLst>
              <a:ext uri="{FF2B5EF4-FFF2-40B4-BE49-F238E27FC236}">
                <a16:creationId xmlns:a16="http://schemas.microsoft.com/office/drawing/2014/main" id="{02C0D6A9-4FC6-1743-8A1C-671CA734FC1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83096" y="654903"/>
            <a:ext cx="7614993" cy="5800488"/>
          </a:xfrm>
          <a:prstGeom prst="rect">
            <a:avLst/>
          </a:prstGeom>
        </p:spPr>
      </p:pic>
    </p:spTree>
    <p:custDataLst>
      <p:tags r:id="rId1"/>
    </p:custDataLst>
    <p:extLst>
      <p:ext uri="{BB962C8B-B14F-4D97-AF65-F5344CB8AC3E}">
        <p14:creationId xmlns:p14="http://schemas.microsoft.com/office/powerpoint/2010/main" val="356103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3AFF8E-F85B-1946-A787-7B0F9D5A02B6}"/>
              </a:ext>
            </a:extLst>
          </p:cNvPr>
          <p:cNvSpPr>
            <a:spLocks noGrp="1"/>
          </p:cNvSpPr>
          <p:nvPr>
            <p:ph type="title"/>
          </p:nvPr>
        </p:nvSpPr>
        <p:spPr/>
        <p:txBody>
          <a:bodyPr/>
          <a:lstStyle/>
          <a:p>
            <a:r>
              <a:rPr lang="en-JP" dirty="0"/>
              <a:t>Direct vs. Indirect Negative Feedback in Asia</a:t>
            </a:r>
          </a:p>
        </p:txBody>
      </p:sp>
      <p:pic>
        <p:nvPicPr>
          <p:cNvPr id="4" name="Picture 3" descr="A picture containing chart&#10;&#10;Description automatically generated">
            <a:extLst>
              <a:ext uri="{FF2B5EF4-FFF2-40B4-BE49-F238E27FC236}">
                <a16:creationId xmlns:a16="http://schemas.microsoft.com/office/drawing/2014/main" id="{D417B1D5-1562-A74B-A299-2DFFDDDC9E6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48490" y="484378"/>
            <a:ext cx="7861300" cy="5880100"/>
          </a:xfrm>
          <a:prstGeom prst="rect">
            <a:avLst/>
          </a:prstGeom>
        </p:spPr>
      </p:pic>
    </p:spTree>
    <p:custDataLst>
      <p:tags r:id="rId1"/>
    </p:custDataLst>
    <p:extLst>
      <p:ext uri="{BB962C8B-B14F-4D97-AF65-F5344CB8AC3E}">
        <p14:creationId xmlns:p14="http://schemas.microsoft.com/office/powerpoint/2010/main" val="4149846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827C386B-FBEE-434F-B519-2A935AF426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4666CB7-D345-4F06-A9D4-FC19ACBBDC22}"/>
              </a:ext>
            </a:extLst>
          </p:cNvPr>
          <p:cNvSpPr>
            <a:spLocks noGrp="1"/>
          </p:cNvSpPr>
          <p:nvPr>
            <p:ph type="ctrTitle"/>
          </p:nvPr>
        </p:nvSpPr>
        <p:spPr>
          <a:xfrm>
            <a:off x="1194618" y="754216"/>
            <a:ext cx="8673281" cy="884517"/>
          </a:xfrm>
        </p:spPr>
        <p:txBody>
          <a:bodyPr vert="horz" lIns="91440" tIns="45720" rIns="91440" bIns="45720" rtlCol="0" anchor="b">
            <a:normAutofit fontScale="90000"/>
          </a:bodyPr>
          <a:lstStyle/>
          <a:p>
            <a:r>
              <a:rPr lang="en-US" altLang="ja-JP" sz="6000" dirty="0">
                <a:solidFill>
                  <a:schemeClr val="tx1"/>
                </a:solidFill>
              </a:rPr>
              <a:t>Scenario: Negative Feedback</a:t>
            </a:r>
            <a:endParaRPr lang="en-US" sz="6000" dirty="0">
              <a:solidFill>
                <a:schemeClr val="tx1"/>
              </a:solidFill>
            </a:endParaRPr>
          </a:p>
        </p:txBody>
      </p:sp>
      <p:sp>
        <p:nvSpPr>
          <p:cNvPr id="25" name="Rectangle 24">
            <a:extLst>
              <a:ext uri="{FF2B5EF4-FFF2-40B4-BE49-F238E27FC236}">
                <a16:creationId xmlns:a16="http://schemas.microsoft.com/office/drawing/2014/main" id="{66085C62-ADF2-4CC0-B14D-F4B678F116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72832"/>
            <a:ext cx="1194619"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a:extLst>
              <a:ext uri="{FF2B5EF4-FFF2-40B4-BE49-F238E27FC236}">
                <a16:creationId xmlns:a16="http://schemas.microsoft.com/office/drawing/2014/main" id="{034EF5D1-2322-4C79-BA38-EDD477732A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416784" y="758952"/>
            <a:ext cx="278312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5" name="Straight Connector 14">
            <a:extLst>
              <a:ext uri="{FF2B5EF4-FFF2-40B4-BE49-F238E27FC236}">
                <a16:creationId xmlns:a16="http://schemas.microsoft.com/office/drawing/2014/main" id="{9E2DE2E6-5AC7-42EC-93A0-7FB761A8A353}"/>
              </a:ext>
            </a:extLst>
          </p:cNvPr>
          <p:cNvCxnSpPr/>
          <p:nvPr/>
        </p:nvCxnSpPr>
        <p:spPr>
          <a:xfrm>
            <a:off x="2527463" y="5452180"/>
            <a:ext cx="6161649"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6" name="Text Placeholder 2">
            <a:extLst>
              <a:ext uri="{FF2B5EF4-FFF2-40B4-BE49-F238E27FC236}">
                <a16:creationId xmlns:a16="http://schemas.microsoft.com/office/drawing/2014/main" id="{C98888B1-22BB-40C7-AC43-969A8263F5C1}"/>
              </a:ext>
            </a:extLst>
          </p:cNvPr>
          <p:cNvSpPr txBox="1">
            <a:spLocks/>
          </p:cNvSpPr>
          <p:nvPr/>
        </p:nvSpPr>
        <p:spPr>
          <a:xfrm>
            <a:off x="1315272" y="2009326"/>
            <a:ext cx="7734291" cy="1490566"/>
          </a:xfrm>
          <a:prstGeom prst="rect">
            <a:avLst/>
          </a:prstGeom>
        </p:spPr>
        <p:txBody>
          <a:bodyPr vert="horz" lIns="91440" tIns="45720" rIns="91440" bIns="45720" rtlCol="0" anchor="t">
            <a:noAutofit/>
          </a:bodyPr>
          <a:lstStyle>
            <a:lvl1pPr marL="0" indent="0" algn="l" defTabSz="914400" rtl="0" eaLnBrk="1" latinLnBrk="0" hangingPunct="1">
              <a:lnSpc>
                <a:spcPct val="90000"/>
              </a:lnSpc>
              <a:spcBef>
                <a:spcPts val="1200"/>
              </a:spcBef>
              <a:buClr>
                <a:schemeClr val="accent1"/>
              </a:buClr>
              <a:buFont typeface="Wingdings 2" pitchFamily="18" charset="2"/>
              <a:buNone/>
              <a:defRPr sz="2200" kern="1200" cap="none" spc="0" baseline="0">
                <a:solidFill>
                  <a:schemeClr val="accent1">
                    <a:lumMod val="20000"/>
                    <a:lumOff val="80000"/>
                  </a:schemeClr>
                </a:solidFill>
                <a:latin typeface="+mn-lt"/>
                <a:ea typeface="+mn-ea"/>
                <a:cs typeface="+mn-cs"/>
              </a:defRPr>
            </a:lvl1pPr>
            <a:lvl2pPr marL="4572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2pPr>
            <a:lvl3pPr marL="9144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3pPr>
            <a:lvl4pPr marL="1371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4pPr>
            <a:lvl5pPr marL="18288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5pPr>
            <a:lvl6pPr marL="22860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6pPr>
            <a:lvl7pPr marL="27432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7pPr>
            <a:lvl8pPr marL="32004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8pPr>
            <a:lvl9pPr marL="3657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9pPr>
          </a:lstStyle>
          <a:p>
            <a:r>
              <a:rPr lang="en-US" sz="2400" dirty="0">
                <a:solidFill>
                  <a:schemeClr val="tx1"/>
                </a:solidFill>
              </a:rPr>
              <a:t>Linda manages a team of 4 Japanese members. In her yearly appraisal meetings, she must give feedback on annual performance. This year, one of her team members her performed poorly (many absences, poor communication and attitude). Imagine you are Linda and tell us how you would approach the appraisal meeting.  </a:t>
            </a:r>
          </a:p>
        </p:txBody>
      </p:sp>
      <p:sp>
        <p:nvSpPr>
          <p:cNvPr id="30" name="TextBox 29">
            <a:extLst>
              <a:ext uri="{FF2B5EF4-FFF2-40B4-BE49-F238E27FC236}">
                <a16:creationId xmlns:a16="http://schemas.microsoft.com/office/drawing/2014/main" id="{8AFED0E4-BDBB-460E-B41D-E33AAC4AADF6}"/>
              </a:ext>
            </a:extLst>
          </p:cNvPr>
          <p:cNvSpPr txBox="1"/>
          <p:nvPr/>
        </p:nvSpPr>
        <p:spPr>
          <a:xfrm>
            <a:off x="8689112" y="5242819"/>
            <a:ext cx="6098344" cy="369332"/>
          </a:xfrm>
          <a:prstGeom prst="rect">
            <a:avLst/>
          </a:prstGeom>
          <a:noFill/>
        </p:spPr>
        <p:txBody>
          <a:bodyPr wrap="square">
            <a:spAutoFit/>
          </a:bodyPr>
          <a:lstStyle/>
          <a:p>
            <a:r>
              <a:rPr lang="en-CA" dirty="0"/>
              <a:t>Indirect Negative Feedback</a:t>
            </a:r>
          </a:p>
        </p:txBody>
      </p:sp>
      <p:sp>
        <p:nvSpPr>
          <p:cNvPr id="32" name="TextBox 31">
            <a:extLst>
              <a:ext uri="{FF2B5EF4-FFF2-40B4-BE49-F238E27FC236}">
                <a16:creationId xmlns:a16="http://schemas.microsoft.com/office/drawing/2014/main" id="{7761F38B-9078-4B47-8EDC-6E31B4496790}"/>
              </a:ext>
            </a:extLst>
          </p:cNvPr>
          <p:cNvSpPr txBox="1"/>
          <p:nvPr/>
        </p:nvSpPr>
        <p:spPr>
          <a:xfrm>
            <a:off x="1315272" y="5242819"/>
            <a:ext cx="7399606" cy="646331"/>
          </a:xfrm>
          <a:prstGeom prst="rect">
            <a:avLst/>
          </a:prstGeom>
          <a:noFill/>
        </p:spPr>
        <p:txBody>
          <a:bodyPr wrap="square">
            <a:spAutoFit/>
          </a:bodyPr>
          <a:lstStyle/>
          <a:p>
            <a:r>
              <a:rPr lang="en-CA" dirty="0"/>
              <a:t>Negative </a:t>
            </a:r>
          </a:p>
          <a:p>
            <a:r>
              <a:rPr lang="en-CA" dirty="0"/>
              <a:t>Feedback</a:t>
            </a:r>
          </a:p>
        </p:txBody>
      </p:sp>
      <p:sp>
        <p:nvSpPr>
          <p:cNvPr id="33" name="Isosceles Triangle 32">
            <a:extLst>
              <a:ext uri="{FF2B5EF4-FFF2-40B4-BE49-F238E27FC236}">
                <a16:creationId xmlns:a16="http://schemas.microsoft.com/office/drawing/2014/main" id="{0229362E-2F0D-460B-8E03-F6DC343D3A45}"/>
              </a:ext>
            </a:extLst>
          </p:cNvPr>
          <p:cNvSpPr/>
          <p:nvPr/>
        </p:nvSpPr>
        <p:spPr>
          <a:xfrm>
            <a:off x="5015075" y="5218006"/>
            <a:ext cx="633046" cy="39646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4" name="TextBox 33">
            <a:extLst>
              <a:ext uri="{FF2B5EF4-FFF2-40B4-BE49-F238E27FC236}">
                <a16:creationId xmlns:a16="http://schemas.microsoft.com/office/drawing/2014/main" id="{43BA5CF2-7F5A-45E3-B737-244F73C5C5F3}"/>
              </a:ext>
            </a:extLst>
          </p:cNvPr>
          <p:cNvSpPr txBox="1"/>
          <p:nvPr/>
        </p:nvSpPr>
        <p:spPr>
          <a:xfrm>
            <a:off x="4938762" y="4823860"/>
            <a:ext cx="716863" cy="369332"/>
          </a:xfrm>
          <a:prstGeom prst="rect">
            <a:avLst/>
          </a:prstGeom>
          <a:noFill/>
        </p:spPr>
        <p:txBody>
          <a:bodyPr wrap="none" rtlCol="0">
            <a:spAutoFit/>
          </a:bodyPr>
          <a:lstStyle/>
          <a:p>
            <a:r>
              <a:rPr lang="en-CA" dirty="0"/>
              <a:t>Linda</a:t>
            </a:r>
          </a:p>
        </p:txBody>
      </p:sp>
      <p:sp>
        <p:nvSpPr>
          <p:cNvPr id="35" name="Isosceles Triangle 34">
            <a:extLst>
              <a:ext uri="{FF2B5EF4-FFF2-40B4-BE49-F238E27FC236}">
                <a16:creationId xmlns:a16="http://schemas.microsoft.com/office/drawing/2014/main" id="{CBDD0AAA-CB53-4265-B43F-1FF4B779C7E4}"/>
              </a:ext>
            </a:extLst>
          </p:cNvPr>
          <p:cNvSpPr/>
          <p:nvPr/>
        </p:nvSpPr>
        <p:spPr>
          <a:xfrm>
            <a:off x="7619562" y="5193192"/>
            <a:ext cx="633046" cy="396465"/>
          </a:xfrm>
          <a:prstGeom prst="triangl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CA"/>
          </a:p>
        </p:txBody>
      </p:sp>
      <p:sp>
        <p:nvSpPr>
          <p:cNvPr id="36" name="TextBox 35">
            <a:extLst>
              <a:ext uri="{FF2B5EF4-FFF2-40B4-BE49-F238E27FC236}">
                <a16:creationId xmlns:a16="http://schemas.microsoft.com/office/drawing/2014/main" id="{892762ED-B717-4364-8F08-F9AFF3803208}"/>
              </a:ext>
            </a:extLst>
          </p:cNvPr>
          <p:cNvSpPr txBox="1"/>
          <p:nvPr/>
        </p:nvSpPr>
        <p:spPr>
          <a:xfrm>
            <a:off x="6623986" y="4848674"/>
            <a:ext cx="2565126" cy="369332"/>
          </a:xfrm>
          <a:prstGeom prst="rect">
            <a:avLst/>
          </a:prstGeom>
          <a:noFill/>
        </p:spPr>
        <p:txBody>
          <a:bodyPr wrap="none" rtlCol="0">
            <a:spAutoFit/>
          </a:bodyPr>
          <a:lstStyle/>
          <a:p>
            <a:r>
              <a:rPr lang="en-CA" dirty="0"/>
              <a:t>Japanese team member</a:t>
            </a:r>
          </a:p>
        </p:txBody>
      </p:sp>
    </p:spTree>
    <p:custDataLst>
      <p:tags r:id="rId1"/>
    </p:custDataLst>
    <p:extLst>
      <p:ext uri="{BB962C8B-B14F-4D97-AF65-F5344CB8AC3E}">
        <p14:creationId xmlns:p14="http://schemas.microsoft.com/office/powerpoint/2010/main" val="604662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33" grpId="0" animBg="1"/>
      <p:bldP spid="34" grpId="0"/>
      <p:bldP spid="35" grpId="0" animBg="1"/>
      <p:bldP spid="3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976A8-1B09-064C-9657-F722B0CF6057}"/>
              </a:ext>
            </a:extLst>
          </p:cNvPr>
          <p:cNvSpPr>
            <a:spLocks noGrp="1"/>
          </p:cNvSpPr>
          <p:nvPr>
            <p:ph type="title"/>
          </p:nvPr>
        </p:nvSpPr>
        <p:spPr/>
        <p:txBody>
          <a:bodyPr/>
          <a:lstStyle/>
          <a:p>
            <a:r>
              <a:rPr lang="en-JP" dirty="0"/>
              <a:t>The Feedback Sandwich: Yes or No?</a:t>
            </a:r>
          </a:p>
        </p:txBody>
      </p:sp>
      <p:sp>
        <p:nvSpPr>
          <p:cNvPr id="3" name="Content Placeholder 2">
            <a:extLst>
              <a:ext uri="{FF2B5EF4-FFF2-40B4-BE49-F238E27FC236}">
                <a16:creationId xmlns:a16="http://schemas.microsoft.com/office/drawing/2014/main" id="{F57AA02A-E47D-5E45-A6A3-2030E8155FDA}"/>
              </a:ext>
            </a:extLst>
          </p:cNvPr>
          <p:cNvSpPr>
            <a:spLocks noGrp="1"/>
          </p:cNvSpPr>
          <p:nvPr>
            <p:ph idx="1"/>
          </p:nvPr>
        </p:nvSpPr>
        <p:spPr/>
        <p:txBody>
          <a:bodyPr>
            <a:normAutofit/>
          </a:bodyPr>
          <a:lstStyle/>
          <a:p>
            <a:r>
              <a:rPr lang="en-JP" sz="2400" dirty="0"/>
              <a:t>The feedback sandwich consists of:</a:t>
            </a:r>
          </a:p>
          <a:p>
            <a:pPr marL="0" indent="0">
              <a:buNone/>
            </a:pPr>
            <a:r>
              <a:rPr lang="en-JP" sz="2400" dirty="0"/>
              <a:t>Positive feedback</a:t>
            </a:r>
          </a:p>
          <a:p>
            <a:pPr marL="0" indent="0">
              <a:buNone/>
            </a:pPr>
            <a:r>
              <a:rPr lang="en-JP" sz="2400" dirty="0"/>
              <a:t>Negative feedback</a:t>
            </a:r>
          </a:p>
          <a:p>
            <a:pPr marL="0" indent="0">
              <a:buNone/>
            </a:pPr>
            <a:r>
              <a:rPr lang="en-JP" sz="2400" dirty="0"/>
              <a:t>Positive feedback</a:t>
            </a:r>
          </a:p>
          <a:p>
            <a:r>
              <a:rPr lang="en-JP" sz="2400" dirty="0"/>
              <a:t>It is a popular tool among Americans and Canadians to give negative feedback. </a:t>
            </a:r>
          </a:p>
          <a:p>
            <a:r>
              <a:rPr lang="en-JP" sz="2400" dirty="0"/>
              <a:t>However, some direct negative feedback cultures such as Germany and France find it confusing as it sounds too positive. </a:t>
            </a:r>
          </a:p>
          <a:p>
            <a:r>
              <a:rPr lang="en-JP" sz="2400" dirty="0"/>
              <a:t>For direct negative feedback cultures, getting straight to the point followed by practical advice is the best approach.  </a:t>
            </a:r>
          </a:p>
        </p:txBody>
      </p:sp>
    </p:spTree>
    <p:extLst>
      <p:ext uri="{BB962C8B-B14F-4D97-AF65-F5344CB8AC3E}">
        <p14:creationId xmlns:p14="http://schemas.microsoft.com/office/powerpoint/2010/main" val="1364135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22325-9ABE-CB4F-9064-7EBE881908FB}"/>
              </a:ext>
            </a:extLst>
          </p:cNvPr>
          <p:cNvSpPr>
            <a:spLocks noGrp="1"/>
          </p:cNvSpPr>
          <p:nvPr>
            <p:ph type="title"/>
          </p:nvPr>
        </p:nvSpPr>
        <p:spPr/>
        <p:txBody>
          <a:bodyPr/>
          <a:lstStyle/>
          <a:p>
            <a:r>
              <a:rPr lang="en-JP" dirty="0"/>
              <a:t>Workshop Takeaways</a:t>
            </a:r>
          </a:p>
        </p:txBody>
      </p:sp>
      <p:sp>
        <p:nvSpPr>
          <p:cNvPr id="3" name="Content Placeholder 2">
            <a:extLst>
              <a:ext uri="{FF2B5EF4-FFF2-40B4-BE49-F238E27FC236}">
                <a16:creationId xmlns:a16="http://schemas.microsoft.com/office/drawing/2014/main" id="{66FB51BB-474F-1F4B-B955-61C734E1AE26}"/>
              </a:ext>
            </a:extLst>
          </p:cNvPr>
          <p:cNvSpPr>
            <a:spLocks noGrp="1"/>
          </p:cNvSpPr>
          <p:nvPr>
            <p:ph idx="1"/>
          </p:nvPr>
        </p:nvSpPr>
        <p:spPr/>
        <p:txBody>
          <a:bodyPr>
            <a:normAutofit/>
          </a:bodyPr>
          <a:lstStyle/>
          <a:p>
            <a:r>
              <a:rPr lang="en-JP" sz="2800" dirty="0"/>
              <a:t>For Americans, Canadians and British (indirect negative feedback cultures), consider using the Feedback Sandwich to frame your negative feedback.</a:t>
            </a:r>
          </a:p>
          <a:p>
            <a:r>
              <a:rPr lang="en-US" sz="2800" dirty="0"/>
              <a:t>For Germans, French, Russian and other European nations) not Scandinavian cultures though!) consider being more direct by giving the negative feedback and then practice advice. </a:t>
            </a:r>
          </a:p>
          <a:p>
            <a:r>
              <a:rPr lang="en-US" sz="2800" dirty="0"/>
              <a:t>For Asian cultures…well, you’re the experts! </a:t>
            </a:r>
            <a:endParaRPr lang="en-JP" sz="2800" dirty="0"/>
          </a:p>
        </p:txBody>
      </p:sp>
    </p:spTree>
    <p:extLst>
      <p:ext uri="{BB962C8B-B14F-4D97-AF65-F5344CB8AC3E}">
        <p14:creationId xmlns:p14="http://schemas.microsoft.com/office/powerpoint/2010/main" val="2680315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28"/>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Frame">
  <a:themeElements>
    <a:clrScheme name="Custom">
      <a:dk1>
        <a:srgbClr val="000000"/>
      </a:dk1>
      <a:lt1>
        <a:srgbClr val="FFFFFF"/>
      </a:lt1>
      <a:dk2>
        <a:srgbClr val="545454"/>
      </a:dk2>
      <a:lt2>
        <a:srgbClr val="BFBFBF"/>
      </a:lt2>
      <a:accent1>
        <a:srgbClr val="1171B9"/>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a:ea typeface="Helvetica"/>
        <a:cs typeface="Helvetica"/>
      </a:majorFont>
      <a:minorFont>
        <a:latin typeface="Helvetica"/>
        <a:ea typeface="Helvetica"/>
        <a:cs typeface="Helvetic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C6E6E9"/>
        </a:solidFill>
        <a:ln w="12700"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0639" marR="40639" indent="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40639" marR="40639" indent="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{A4FFE511-91EB-314F-9C38-0FC495113C26}tf10001124</Template>
  <TotalTime>6808</TotalTime>
  <Words>273</Words>
  <Application>Microsoft Macintosh PowerPoint</Application>
  <PresentationFormat>Widescreen</PresentationFormat>
  <Paragraphs>29</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Corbel</vt:lpstr>
      <vt:lpstr>Lucida Grande</vt:lpstr>
      <vt:lpstr>Wingdings 2</vt:lpstr>
      <vt:lpstr>Frame</vt:lpstr>
      <vt:lpstr>PowerPoint Presentation</vt:lpstr>
      <vt:lpstr>PowerPoint Presentation</vt:lpstr>
      <vt:lpstr>Direct vs. Indirect Negative Feedback</vt:lpstr>
      <vt:lpstr>Direct vs. Indirect Negative Feedback in Asia</vt:lpstr>
      <vt:lpstr>Scenario: Negative Feedback</vt:lpstr>
      <vt:lpstr>The Feedback Sandwich: Yes or No?</vt:lpstr>
      <vt:lpstr>Workshop Takeaways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 Presentations Part 1  </dc:title>
  <dc:creator>Stephen Daly</dc:creator>
  <cp:lastModifiedBy>Conor Aherne (Shared)</cp:lastModifiedBy>
  <cp:revision>9</cp:revision>
  <dcterms:modified xsi:type="dcterms:W3CDTF">2022-04-03T11:16:58Z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0D715749-171D-439E-AE18-642C474130A8</vt:lpwstr>
  </property>
  <property fmtid="{D5CDD505-2E9C-101B-9397-08002B2CF9AE}" pid="3" name="ArticulatePath">
    <vt:lpwstr>New Presentation Workshop [7976]</vt:lpwstr>
  </property>
</Properties>
</file>